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1" r:id="rId1"/>
  </p:sldMasterIdLst>
  <p:sldIdLst>
    <p:sldId id="296" r:id="rId2"/>
    <p:sldId id="256" r:id="rId3"/>
    <p:sldId id="257" r:id="rId4"/>
    <p:sldId id="258" r:id="rId5"/>
    <p:sldId id="259" r:id="rId6"/>
    <p:sldId id="260" r:id="rId7"/>
    <p:sldId id="290" r:id="rId8"/>
    <p:sldId id="261" r:id="rId9"/>
    <p:sldId id="262" r:id="rId10"/>
    <p:sldId id="263" r:id="rId11"/>
    <p:sldId id="264" r:id="rId12"/>
    <p:sldId id="265" r:id="rId13"/>
    <p:sldId id="266" r:id="rId14"/>
    <p:sldId id="291" r:id="rId15"/>
    <p:sldId id="267" r:id="rId16"/>
    <p:sldId id="268" r:id="rId17"/>
    <p:sldId id="269" r:id="rId18"/>
    <p:sldId id="270" r:id="rId19"/>
    <p:sldId id="292" r:id="rId20"/>
    <p:sldId id="271" r:id="rId21"/>
    <p:sldId id="293" r:id="rId22"/>
    <p:sldId id="272" r:id="rId23"/>
    <p:sldId id="273" r:id="rId24"/>
    <p:sldId id="274" r:id="rId25"/>
    <p:sldId id="275" r:id="rId26"/>
    <p:sldId id="276" r:id="rId27"/>
    <p:sldId id="278" r:id="rId28"/>
    <p:sldId id="294" r:id="rId29"/>
    <p:sldId id="279" r:id="rId30"/>
    <p:sldId id="277" r:id="rId31"/>
    <p:sldId id="280" r:id="rId32"/>
    <p:sldId id="281" r:id="rId33"/>
    <p:sldId id="282" r:id="rId34"/>
    <p:sldId id="295" r:id="rId35"/>
    <p:sldId id="283" r:id="rId36"/>
    <p:sldId id="284" r:id="rId37"/>
    <p:sldId id="285" r:id="rId38"/>
    <p:sldId id="286" r:id="rId39"/>
    <p:sldId id="287" r:id="rId40"/>
    <p:sldId id="288" r:id="rId41"/>
    <p:sldId id="289" r:id="rId42"/>
    <p:sldId id="297" r:id="rId43"/>
    <p:sldId id="298" r:id="rId44"/>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0000"/>
    <a:srgbClr val="33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486" autoAdjust="0"/>
    <p:restoredTop sz="94728" autoAdjust="0"/>
  </p:normalViewPr>
  <p:slideViewPr>
    <p:cSldViewPr>
      <p:cViewPr varScale="1">
        <p:scale>
          <a:sx n="105" d="100"/>
          <a:sy n="105" d="100"/>
        </p:scale>
        <p:origin x="163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ctrTitle"/>
          </p:nvPr>
        </p:nvSpPr>
        <p:spPr>
          <a:xfrm>
            <a:off x="0" y="381000"/>
            <a:ext cx="8839200" cy="552450"/>
          </a:xfrm>
        </p:spPr>
        <p:txBody>
          <a:bodyPr/>
          <a:lstStyle>
            <a:lvl1pPr>
              <a:defRPr sz="4800"/>
            </a:lvl1pPr>
          </a:lstStyle>
          <a:p>
            <a:pPr lvl="0"/>
            <a:r>
              <a:rPr lang="en-US" altLang="en-US" noProof="0"/>
              <a:t>Click to edit Master title style</a:t>
            </a:r>
          </a:p>
        </p:txBody>
      </p:sp>
      <p:sp>
        <p:nvSpPr>
          <p:cNvPr id="122883" name="Rectangle 3"/>
          <p:cNvSpPr>
            <a:spLocks noGrp="1" noChangeArrowheads="1"/>
          </p:cNvSpPr>
          <p:nvPr>
            <p:ph type="subTitle" idx="1"/>
          </p:nvPr>
        </p:nvSpPr>
        <p:spPr>
          <a:xfrm>
            <a:off x="0" y="990600"/>
            <a:ext cx="8839200" cy="381000"/>
          </a:xfrm>
        </p:spPr>
        <p:txBody>
          <a:bodyPr/>
          <a:lstStyle>
            <a:lvl1pPr marL="0" indent="0">
              <a:defRPr/>
            </a:lvl1pPr>
          </a:lstStyle>
          <a:p>
            <a:pPr lvl="0"/>
            <a:r>
              <a:rPr lang="en-US" altLang="en-US" noProof="0"/>
              <a:t>Click to edit Master subtitle style</a:t>
            </a:r>
          </a:p>
        </p:txBody>
      </p:sp>
      <p:sp>
        <p:nvSpPr>
          <p:cNvPr id="4" name="Rectangle 4"/>
          <p:cNvSpPr>
            <a:spLocks noGrp="1" noChangeArrowheads="1"/>
          </p:cNvSpPr>
          <p:nvPr>
            <p:ph type="dt" sz="half" idx="10"/>
          </p:nvPr>
        </p:nvSpPr>
        <p:spPr>
          <a:xfrm>
            <a:off x="0" y="6689725"/>
            <a:ext cx="2133600" cy="168275"/>
          </a:xfrm>
        </p:spPr>
        <p:txBody>
          <a:bodyPr/>
          <a:lstStyle>
            <a:lvl1pPr>
              <a:defRPr b="0" smtClean="0">
                <a:latin typeface="Arial Black" panose="020B0A04020102020204" pitchFamily="34" charset="0"/>
              </a:defRPr>
            </a:lvl1pPr>
          </a:lstStyle>
          <a:p>
            <a:pPr>
              <a:defRPr/>
            </a:pPr>
            <a:endParaRPr lang="en-US" altLang="en-US"/>
          </a:p>
        </p:txBody>
      </p:sp>
      <p:sp>
        <p:nvSpPr>
          <p:cNvPr id="5" name="Rectangle 5"/>
          <p:cNvSpPr>
            <a:spLocks noGrp="1" noChangeArrowheads="1"/>
          </p:cNvSpPr>
          <p:nvPr>
            <p:ph type="ftr" sz="quarter" idx="11"/>
          </p:nvPr>
        </p:nvSpPr>
        <p:spPr/>
        <p:txBody>
          <a:bodyPr/>
          <a:lstStyle>
            <a:lvl1pPr>
              <a:defRPr b="0" smtClean="0">
                <a:latin typeface="Arial Black" panose="020B0A04020102020204" pitchFamily="34" charset="0"/>
              </a:defRPr>
            </a:lvl1pPr>
          </a:lstStyle>
          <a:p>
            <a:pPr>
              <a:defRPr/>
            </a:pPr>
            <a:endParaRPr lang="en-US" altLang="en-US"/>
          </a:p>
        </p:txBody>
      </p:sp>
      <p:sp>
        <p:nvSpPr>
          <p:cNvPr id="6" name="Rectangle 6"/>
          <p:cNvSpPr>
            <a:spLocks noGrp="1" noChangeArrowheads="1"/>
          </p:cNvSpPr>
          <p:nvPr>
            <p:ph type="sldNum" sz="quarter" idx="12"/>
          </p:nvPr>
        </p:nvSpPr>
        <p:spPr>
          <a:xfrm>
            <a:off x="7010400" y="6689725"/>
            <a:ext cx="2133600" cy="168275"/>
          </a:xfrm>
        </p:spPr>
        <p:txBody>
          <a:bodyPr/>
          <a:lstStyle>
            <a:lvl1pPr>
              <a:defRPr b="0" smtClean="0">
                <a:latin typeface="Arial Black" panose="020B0A04020102020204" pitchFamily="34" charset="0"/>
              </a:defRPr>
            </a:lvl1pPr>
          </a:lstStyle>
          <a:p>
            <a:pPr>
              <a:defRPr/>
            </a:pPr>
            <a:fld id="{9D71538C-8F1C-410F-81A5-D6E9E6FD9CDD}" type="slidenum">
              <a:rPr lang="ar-SA" altLang="en-US"/>
              <a:pPr>
                <a:defRPr/>
              </a:pPr>
              <a:t>‹#›</a:t>
            </a:fld>
            <a:endParaRPr lang="en-US" altLang="en-US"/>
          </a:p>
        </p:txBody>
      </p:sp>
    </p:spTree>
    <p:extLst>
      <p:ext uri="{BB962C8B-B14F-4D97-AF65-F5344CB8AC3E}">
        <p14:creationId xmlns:p14="http://schemas.microsoft.com/office/powerpoint/2010/main" val="3883463933"/>
      </p:ext>
    </p:extLst>
  </p:cSld>
  <p:clrMapOvr>
    <a:masterClrMapping/>
  </p:clrMapOvr>
  <p:transition spd="slow" advClick="0">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82CEC96-21EB-4282-BD59-115608A62FCD}" type="slidenum">
              <a:rPr lang="ar-SA" altLang="en-US"/>
              <a:pPr>
                <a:defRPr/>
              </a:pPr>
              <a:t>‹#›</a:t>
            </a:fld>
            <a:endParaRPr lang="en-US" altLang="en-US"/>
          </a:p>
        </p:txBody>
      </p:sp>
    </p:spTree>
    <p:extLst>
      <p:ext uri="{BB962C8B-B14F-4D97-AF65-F5344CB8AC3E}">
        <p14:creationId xmlns:p14="http://schemas.microsoft.com/office/powerpoint/2010/main" val="3178017928"/>
      </p:ext>
    </p:extLst>
  </p:cSld>
  <p:clrMapOvr>
    <a:masterClrMapping/>
  </p:clrMapOvr>
  <p:transition spd="slow" advClick="0">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609600"/>
            <a:ext cx="21336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609600"/>
            <a:ext cx="6248400" cy="57150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C96A422-DD57-47D3-9B92-B6BD64A12E5E}" type="slidenum">
              <a:rPr lang="ar-SA" altLang="en-US"/>
              <a:pPr>
                <a:defRPr/>
              </a:pPr>
              <a:t>‹#›</a:t>
            </a:fld>
            <a:endParaRPr lang="en-US" altLang="en-US"/>
          </a:p>
        </p:txBody>
      </p:sp>
    </p:spTree>
    <p:extLst>
      <p:ext uri="{BB962C8B-B14F-4D97-AF65-F5344CB8AC3E}">
        <p14:creationId xmlns:p14="http://schemas.microsoft.com/office/powerpoint/2010/main" val="3022315033"/>
      </p:ext>
    </p:extLst>
  </p:cSld>
  <p:clrMapOvr>
    <a:masterClrMapping/>
  </p:clrMapOvr>
  <p:transition spd="slow" advClick="0">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74A96C4-6A78-4D95-8922-D412D00D5869}" type="slidenum">
              <a:rPr lang="ar-SA" altLang="en-US"/>
              <a:pPr>
                <a:defRPr/>
              </a:pPr>
              <a:t>‹#›</a:t>
            </a:fld>
            <a:endParaRPr lang="en-US" altLang="en-US"/>
          </a:p>
        </p:txBody>
      </p:sp>
    </p:spTree>
    <p:extLst>
      <p:ext uri="{BB962C8B-B14F-4D97-AF65-F5344CB8AC3E}">
        <p14:creationId xmlns:p14="http://schemas.microsoft.com/office/powerpoint/2010/main" val="2552017549"/>
      </p:ext>
    </p:extLst>
  </p:cSld>
  <p:clrMapOvr>
    <a:masterClrMapping/>
  </p:clrMapOvr>
  <p:transition spd="slow" advClick="0">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A3392BB-3028-4C7B-B3DF-CDA8AF3F47D9}" type="slidenum">
              <a:rPr lang="ar-SA" altLang="en-US"/>
              <a:pPr>
                <a:defRPr/>
              </a:pPr>
              <a:t>‹#›</a:t>
            </a:fld>
            <a:endParaRPr lang="en-US" altLang="en-US"/>
          </a:p>
        </p:txBody>
      </p:sp>
    </p:spTree>
    <p:extLst>
      <p:ext uri="{BB962C8B-B14F-4D97-AF65-F5344CB8AC3E}">
        <p14:creationId xmlns:p14="http://schemas.microsoft.com/office/powerpoint/2010/main" val="4221124530"/>
      </p:ext>
    </p:extLst>
  </p:cSld>
  <p:clrMapOvr>
    <a:masterClrMapping/>
  </p:clrMapOvr>
  <p:transition spd="slow" advClick="0">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143000"/>
            <a:ext cx="4191000" cy="5181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43000"/>
            <a:ext cx="4191000" cy="5181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160FD02-6422-4E46-9793-66D464D86F5F}" type="slidenum">
              <a:rPr lang="ar-SA" altLang="en-US"/>
              <a:pPr>
                <a:defRPr/>
              </a:pPr>
              <a:t>‹#›</a:t>
            </a:fld>
            <a:endParaRPr lang="en-US" altLang="en-US"/>
          </a:p>
        </p:txBody>
      </p:sp>
    </p:spTree>
    <p:extLst>
      <p:ext uri="{BB962C8B-B14F-4D97-AF65-F5344CB8AC3E}">
        <p14:creationId xmlns:p14="http://schemas.microsoft.com/office/powerpoint/2010/main" val="688109181"/>
      </p:ext>
    </p:extLst>
  </p:cSld>
  <p:clrMapOvr>
    <a:masterClrMapping/>
  </p:clrMapOvr>
  <p:transition spd="slow" advClick="0">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B19DB44F-42FA-46E9-8C05-1B31D633CB84}" type="slidenum">
              <a:rPr lang="ar-SA" altLang="en-US"/>
              <a:pPr>
                <a:defRPr/>
              </a:pPr>
              <a:t>‹#›</a:t>
            </a:fld>
            <a:endParaRPr lang="en-US" altLang="en-US"/>
          </a:p>
        </p:txBody>
      </p:sp>
    </p:spTree>
    <p:extLst>
      <p:ext uri="{BB962C8B-B14F-4D97-AF65-F5344CB8AC3E}">
        <p14:creationId xmlns:p14="http://schemas.microsoft.com/office/powerpoint/2010/main" val="368742303"/>
      </p:ext>
    </p:extLst>
  </p:cSld>
  <p:clrMapOvr>
    <a:masterClrMapping/>
  </p:clrMapOvr>
  <p:transition spd="slow" advClick="0">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8DFBE558-22BB-427E-84F6-F9514F587782}" type="slidenum">
              <a:rPr lang="ar-SA" altLang="en-US"/>
              <a:pPr>
                <a:defRPr/>
              </a:pPr>
              <a:t>‹#›</a:t>
            </a:fld>
            <a:endParaRPr lang="en-US" altLang="en-US"/>
          </a:p>
        </p:txBody>
      </p:sp>
    </p:spTree>
    <p:extLst>
      <p:ext uri="{BB962C8B-B14F-4D97-AF65-F5344CB8AC3E}">
        <p14:creationId xmlns:p14="http://schemas.microsoft.com/office/powerpoint/2010/main" val="3655451816"/>
      </p:ext>
    </p:extLst>
  </p:cSld>
  <p:clrMapOvr>
    <a:masterClrMapping/>
  </p:clrMapOvr>
  <p:transition spd="slow" advClick="0">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7EECE5D7-23F2-4809-BA95-28D8A5B75069}" type="slidenum">
              <a:rPr lang="ar-SA" altLang="en-US"/>
              <a:pPr>
                <a:defRPr/>
              </a:pPr>
              <a:t>‹#›</a:t>
            </a:fld>
            <a:endParaRPr lang="en-US" altLang="en-US"/>
          </a:p>
        </p:txBody>
      </p:sp>
    </p:spTree>
    <p:extLst>
      <p:ext uri="{BB962C8B-B14F-4D97-AF65-F5344CB8AC3E}">
        <p14:creationId xmlns:p14="http://schemas.microsoft.com/office/powerpoint/2010/main" val="844662336"/>
      </p:ext>
    </p:extLst>
  </p:cSld>
  <p:clrMapOvr>
    <a:masterClrMapping/>
  </p:clrMapOvr>
  <p:transition spd="slow" advClick="0">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A0E8BA4-4B1B-4FE6-A8FD-079DC02B0642}" type="slidenum">
              <a:rPr lang="ar-SA" altLang="en-US"/>
              <a:pPr>
                <a:defRPr/>
              </a:pPr>
              <a:t>‹#›</a:t>
            </a:fld>
            <a:endParaRPr lang="en-US" altLang="en-US"/>
          </a:p>
        </p:txBody>
      </p:sp>
    </p:spTree>
    <p:extLst>
      <p:ext uri="{BB962C8B-B14F-4D97-AF65-F5344CB8AC3E}">
        <p14:creationId xmlns:p14="http://schemas.microsoft.com/office/powerpoint/2010/main" val="3512697565"/>
      </p:ext>
    </p:extLst>
  </p:cSld>
  <p:clrMapOvr>
    <a:masterClrMapping/>
  </p:clrMapOvr>
  <p:transition spd="slow" advClick="0">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D8492A3-1322-4237-9F93-DEEC953A92FF}" type="slidenum">
              <a:rPr lang="ar-SA" altLang="en-US"/>
              <a:pPr>
                <a:defRPr/>
              </a:pPr>
              <a:t>‹#›</a:t>
            </a:fld>
            <a:endParaRPr lang="en-US" altLang="en-US"/>
          </a:p>
        </p:txBody>
      </p:sp>
    </p:spTree>
    <p:extLst>
      <p:ext uri="{BB962C8B-B14F-4D97-AF65-F5344CB8AC3E}">
        <p14:creationId xmlns:p14="http://schemas.microsoft.com/office/powerpoint/2010/main" val="2630383136"/>
      </p:ext>
    </p:extLst>
  </p:cSld>
  <p:clrMapOvr>
    <a:masterClrMapping/>
  </p:clrMapOvr>
  <p:transition spd="slow" advClick="0">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609600"/>
            <a:ext cx="8534400"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304800" y="1143000"/>
            <a:ext cx="85344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21860" name="Rectangle 4"/>
          <p:cNvSpPr>
            <a:spLocks noGrp="1" noChangeArrowheads="1"/>
          </p:cNvSpPr>
          <p:nvPr>
            <p:ph type="dt" sz="half" idx="2"/>
          </p:nvPr>
        </p:nvSpPr>
        <p:spPr bwMode="auto">
          <a:xfrm>
            <a:off x="0" y="6661150"/>
            <a:ext cx="213360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800" b="1" smtClean="0">
                <a:solidFill>
                  <a:schemeClr val="bg1"/>
                </a:solidFill>
                <a:latin typeface="+mn-lt"/>
              </a:defRPr>
            </a:lvl1pPr>
          </a:lstStyle>
          <a:p>
            <a:pPr>
              <a:defRPr/>
            </a:pPr>
            <a:endParaRPr lang="en-US" altLang="en-US"/>
          </a:p>
        </p:txBody>
      </p:sp>
      <p:sp>
        <p:nvSpPr>
          <p:cNvPr id="121861" name="Rectangle 5"/>
          <p:cNvSpPr>
            <a:spLocks noGrp="1" noChangeArrowheads="1"/>
          </p:cNvSpPr>
          <p:nvPr>
            <p:ph type="ftr" sz="quarter" idx="3"/>
          </p:nvPr>
        </p:nvSpPr>
        <p:spPr bwMode="auto">
          <a:xfrm>
            <a:off x="3124200" y="6689725"/>
            <a:ext cx="289560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800" b="1" smtClean="0">
                <a:solidFill>
                  <a:schemeClr val="bg1"/>
                </a:solidFill>
                <a:latin typeface="+mn-lt"/>
              </a:defRPr>
            </a:lvl1pPr>
          </a:lstStyle>
          <a:p>
            <a:pPr>
              <a:defRPr/>
            </a:pPr>
            <a:endParaRPr lang="en-US" altLang="en-US"/>
          </a:p>
        </p:txBody>
      </p:sp>
      <p:sp>
        <p:nvSpPr>
          <p:cNvPr id="121862" name="Rectangle 6"/>
          <p:cNvSpPr>
            <a:spLocks noGrp="1" noChangeArrowheads="1"/>
          </p:cNvSpPr>
          <p:nvPr>
            <p:ph type="sldNum" sz="quarter" idx="4"/>
          </p:nvPr>
        </p:nvSpPr>
        <p:spPr bwMode="auto">
          <a:xfrm>
            <a:off x="7010400" y="6689725"/>
            <a:ext cx="2133600" cy="13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800" b="1" smtClean="0">
                <a:solidFill>
                  <a:schemeClr val="bg1"/>
                </a:solidFill>
                <a:latin typeface="+mn-lt"/>
              </a:defRPr>
            </a:lvl1pPr>
          </a:lstStyle>
          <a:p>
            <a:pPr>
              <a:defRPr/>
            </a:pPr>
            <a:fld id="{2B20D335-6F40-4426-9AE8-65999657D886}" type="slidenum">
              <a:rPr lang="ar-SA"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advClick="0">
    <p:dissolve/>
  </p:transition>
  <p:txStyles>
    <p:titleStyle>
      <a:lvl1pPr algn="l" rtl="0" eaLnBrk="0" fontAlgn="base" hangingPunct="0">
        <a:spcBef>
          <a:spcPct val="0"/>
        </a:spcBef>
        <a:spcAft>
          <a:spcPct val="0"/>
        </a:spcAft>
        <a:defRPr sz="3600" kern="1200">
          <a:solidFill>
            <a:schemeClr val="bg1"/>
          </a:solidFill>
          <a:latin typeface="+mj-lt"/>
          <a:ea typeface="+mj-ea"/>
          <a:cs typeface="+mj-cs"/>
        </a:defRPr>
      </a:lvl1pPr>
      <a:lvl2pPr algn="l" rtl="0" eaLnBrk="0" fontAlgn="base" hangingPunct="0">
        <a:spcBef>
          <a:spcPct val="0"/>
        </a:spcBef>
        <a:spcAft>
          <a:spcPct val="0"/>
        </a:spcAft>
        <a:defRPr sz="3600">
          <a:solidFill>
            <a:schemeClr val="bg1"/>
          </a:solidFill>
          <a:latin typeface="Impact" panose="020B0806030902050204" pitchFamily="34" charset="0"/>
        </a:defRPr>
      </a:lvl2pPr>
      <a:lvl3pPr algn="l" rtl="0" eaLnBrk="0" fontAlgn="base" hangingPunct="0">
        <a:spcBef>
          <a:spcPct val="0"/>
        </a:spcBef>
        <a:spcAft>
          <a:spcPct val="0"/>
        </a:spcAft>
        <a:defRPr sz="3600">
          <a:solidFill>
            <a:schemeClr val="bg1"/>
          </a:solidFill>
          <a:latin typeface="Impact" panose="020B0806030902050204" pitchFamily="34" charset="0"/>
        </a:defRPr>
      </a:lvl3pPr>
      <a:lvl4pPr algn="l" rtl="0" eaLnBrk="0" fontAlgn="base" hangingPunct="0">
        <a:spcBef>
          <a:spcPct val="0"/>
        </a:spcBef>
        <a:spcAft>
          <a:spcPct val="0"/>
        </a:spcAft>
        <a:defRPr sz="3600">
          <a:solidFill>
            <a:schemeClr val="bg1"/>
          </a:solidFill>
          <a:latin typeface="Impact" panose="020B0806030902050204" pitchFamily="34" charset="0"/>
        </a:defRPr>
      </a:lvl4pPr>
      <a:lvl5pPr algn="l" rtl="0" eaLnBrk="0" fontAlgn="base" hangingPunct="0">
        <a:spcBef>
          <a:spcPct val="0"/>
        </a:spcBef>
        <a:spcAft>
          <a:spcPct val="0"/>
        </a:spcAft>
        <a:defRPr sz="3600">
          <a:solidFill>
            <a:schemeClr val="bg1"/>
          </a:solidFill>
          <a:latin typeface="Impact" panose="020B0806030902050204" pitchFamily="34" charset="0"/>
        </a:defRPr>
      </a:lvl5pPr>
      <a:lvl6pPr marL="457200" algn="l" rtl="0" fontAlgn="base">
        <a:spcBef>
          <a:spcPct val="0"/>
        </a:spcBef>
        <a:spcAft>
          <a:spcPct val="0"/>
        </a:spcAft>
        <a:defRPr sz="3600">
          <a:solidFill>
            <a:schemeClr val="bg1"/>
          </a:solidFill>
          <a:latin typeface="Impact" panose="020B0806030902050204" pitchFamily="34" charset="0"/>
        </a:defRPr>
      </a:lvl6pPr>
      <a:lvl7pPr marL="914400" algn="l" rtl="0" fontAlgn="base">
        <a:spcBef>
          <a:spcPct val="0"/>
        </a:spcBef>
        <a:spcAft>
          <a:spcPct val="0"/>
        </a:spcAft>
        <a:defRPr sz="3600">
          <a:solidFill>
            <a:schemeClr val="bg1"/>
          </a:solidFill>
          <a:latin typeface="Impact" panose="020B0806030902050204" pitchFamily="34" charset="0"/>
        </a:defRPr>
      </a:lvl7pPr>
      <a:lvl8pPr marL="1371600" algn="l" rtl="0" fontAlgn="base">
        <a:spcBef>
          <a:spcPct val="0"/>
        </a:spcBef>
        <a:spcAft>
          <a:spcPct val="0"/>
        </a:spcAft>
        <a:defRPr sz="3600">
          <a:solidFill>
            <a:schemeClr val="bg1"/>
          </a:solidFill>
          <a:latin typeface="Impact" panose="020B0806030902050204" pitchFamily="34" charset="0"/>
        </a:defRPr>
      </a:lvl8pPr>
      <a:lvl9pPr marL="1828800" algn="l" rtl="0" fontAlgn="base">
        <a:spcBef>
          <a:spcPct val="0"/>
        </a:spcBef>
        <a:spcAft>
          <a:spcPct val="0"/>
        </a:spcAft>
        <a:defRPr sz="3600">
          <a:solidFill>
            <a:schemeClr val="bg1"/>
          </a:solidFill>
          <a:latin typeface="Impact" panose="020B0806030902050204" pitchFamily="34" charset="0"/>
        </a:defRPr>
      </a:lvl9pPr>
    </p:titleStyle>
    <p:bodyStyle>
      <a:lvl1pPr marL="342900" indent="-342900" algn="l" rtl="0" eaLnBrk="0" fontAlgn="base" hangingPunct="0">
        <a:spcBef>
          <a:spcPct val="20000"/>
        </a:spcBef>
        <a:spcAft>
          <a:spcPct val="0"/>
        </a:spcAft>
        <a:buSzPct val="200000"/>
        <a:defRPr sz="2400" b="1" kern="1200">
          <a:solidFill>
            <a:schemeClr val="bg1"/>
          </a:solidFill>
          <a:latin typeface="+mn-lt"/>
          <a:ea typeface="+mn-ea"/>
          <a:cs typeface="+mn-cs"/>
        </a:defRPr>
      </a:lvl1pPr>
      <a:lvl2pPr marL="742950" indent="-285750" algn="l" rtl="0" eaLnBrk="0" fontAlgn="base" hangingPunct="0">
        <a:spcBef>
          <a:spcPct val="20000"/>
        </a:spcBef>
        <a:spcAft>
          <a:spcPct val="0"/>
        </a:spcAft>
        <a:buSzPct val="200000"/>
        <a:defRPr sz="2000" b="1" kern="1200">
          <a:solidFill>
            <a:schemeClr val="bg1"/>
          </a:solidFill>
          <a:latin typeface="+mn-lt"/>
          <a:ea typeface="+mn-ea"/>
          <a:cs typeface="+mn-cs"/>
        </a:defRPr>
      </a:lvl2pPr>
      <a:lvl3pPr marL="1143000" indent="-228600" algn="l" rtl="0" eaLnBrk="0" fontAlgn="base" hangingPunct="0">
        <a:spcBef>
          <a:spcPct val="20000"/>
        </a:spcBef>
        <a:spcAft>
          <a:spcPct val="0"/>
        </a:spcAft>
        <a:buSzPct val="200000"/>
        <a:defRPr b="1" kern="1200">
          <a:solidFill>
            <a:schemeClr val="bg1"/>
          </a:solidFill>
          <a:latin typeface="+mn-lt"/>
          <a:ea typeface="+mn-ea"/>
          <a:cs typeface="+mn-cs"/>
        </a:defRPr>
      </a:lvl3pPr>
      <a:lvl4pPr marL="1600200" indent="-228600" algn="l" rtl="0" eaLnBrk="0" fontAlgn="base" hangingPunct="0">
        <a:spcBef>
          <a:spcPct val="20000"/>
        </a:spcBef>
        <a:spcAft>
          <a:spcPct val="0"/>
        </a:spcAft>
        <a:buSzPct val="200000"/>
        <a:defRPr sz="1600" b="1" kern="1200">
          <a:solidFill>
            <a:schemeClr val="bg1"/>
          </a:solidFill>
          <a:latin typeface="+mn-lt"/>
          <a:ea typeface="+mn-ea"/>
          <a:cs typeface="+mn-cs"/>
        </a:defRPr>
      </a:lvl4pPr>
      <a:lvl5pPr marL="2057400" indent="-228600" algn="l" rtl="0" eaLnBrk="0" fontAlgn="base" hangingPunct="0">
        <a:spcBef>
          <a:spcPct val="20000"/>
        </a:spcBef>
        <a:spcAft>
          <a:spcPct val="0"/>
        </a:spcAft>
        <a:buSzPct val="200000"/>
        <a:defRPr sz="1600" b="1"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Text Box 3"/>
          <p:cNvSpPr txBox="1">
            <a:spLocks noChangeArrowheads="1"/>
          </p:cNvSpPr>
          <p:nvPr/>
        </p:nvSpPr>
        <p:spPr bwMode="auto">
          <a:xfrm>
            <a:off x="1881199" y="3044279"/>
            <a:ext cx="538160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fa-IR" altLang="en-US" sz="6000" b="1" dirty="0">
                <a:solidFill>
                  <a:srgbClr val="FF0000"/>
                </a:solidFill>
                <a:cs typeface="Nasim" panose="00000700000000000000" pitchFamily="2" charset="-78"/>
              </a:rPr>
              <a:t>مدیریت منابع انسانی</a:t>
            </a:r>
          </a:p>
        </p:txBody>
      </p:sp>
      <p:sp>
        <p:nvSpPr>
          <p:cNvPr id="3079" name="AutoShape 9">
            <a:hlinkClick r:id="" action="ppaction://hlinkshowjump?jump=nextslide" highlightClick="1"/>
          </p:cNvPr>
          <p:cNvSpPr>
            <a:spLocks noChangeArrowheads="1"/>
          </p:cNvSpPr>
          <p:nvPr/>
        </p:nvSpPr>
        <p:spPr bwMode="auto">
          <a:xfrm>
            <a:off x="8604250" y="6381750"/>
            <a:ext cx="539750" cy="476250"/>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132099"/>
                                        </p:tgtEl>
                                        <p:attrNameLst>
                                          <p:attrName>style.visibility</p:attrName>
                                        </p:attrNameLst>
                                      </p:cBhvr>
                                      <p:to>
                                        <p:strVal val="visible"/>
                                      </p:to>
                                    </p:set>
                                    <p:anim calcmode="lin" valueType="num">
                                      <p:cBhvr>
                                        <p:cTn id="7" dur="1000" fill="hold"/>
                                        <p:tgtEl>
                                          <p:spTgt spid="132099"/>
                                        </p:tgtEl>
                                        <p:attrNameLst>
                                          <p:attrName>ppt_w</p:attrName>
                                        </p:attrNameLst>
                                      </p:cBhvr>
                                      <p:tavLst>
                                        <p:tav tm="0">
                                          <p:val>
                                            <p:fltVal val="0"/>
                                          </p:val>
                                        </p:tav>
                                        <p:tav tm="100000">
                                          <p:val>
                                            <p:strVal val="#ppt_w"/>
                                          </p:val>
                                        </p:tav>
                                      </p:tavLst>
                                    </p:anim>
                                    <p:anim calcmode="lin" valueType="num">
                                      <p:cBhvr>
                                        <p:cTn id="8" dur="1000" fill="hold"/>
                                        <p:tgtEl>
                                          <p:spTgt spid="132099"/>
                                        </p:tgtEl>
                                        <p:attrNameLst>
                                          <p:attrName>ppt_h</p:attrName>
                                        </p:attrNameLst>
                                      </p:cBhvr>
                                      <p:tavLst>
                                        <p:tav tm="0">
                                          <p:val>
                                            <p:fltVal val="0"/>
                                          </p:val>
                                        </p:tav>
                                        <p:tav tm="100000">
                                          <p:val>
                                            <p:strVal val="#ppt_h"/>
                                          </p:val>
                                        </p:tav>
                                      </p:tavLst>
                                    </p:anim>
                                    <p:anim calcmode="lin" valueType="num">
                                      <p:cBhvr>
                                        <p:cTn id="9" dur="1000" fill="hold"/>
                                        <p:tgtEl>
                                          <p:spTgt spid="132099"/>
                                        </p:tgtEl>
                                        <p:attrNameLst>
                                          <p:attrName>style.rotation</p:attrName>
                                        </p:attrNameLst>
                                      </p:cBhvr>
                                      <p:tavLst>
                                        <p:tav tm="0">
                                          <p:val>
                                            <p:fltVal val="90"/>
                                          </p:val>
                                        </p:tav>
                                        <p:tav tm="100000">
                                          <p:val>
                                            <p:fltVal val="0"/>
                                          </p:val>
                                        </p:tav>
                                      </p:tavLst>
                                    </p:anim>
                                    <p:animEffect transition="in" filter="fade">
                                      <p:cBhvr>
                                        <p:cTn id="10" dur="1000"/>
                                        <p:tgtEl>
                                          <p:spTgt spid="132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3779838" y="549275"/>
            <a:ext cx="5016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400" b="1">
                <a:solidFill>
                  <a:srgbClr val="FF0000"/>
                </a:solidFill>
                <a:cs typeface="Nasim" panose="00000700000000000000" pitchFamily="2" charset="-78"/>
              </a:rPr>
              <a:t>سیر توسعۀ مدیریت منابع انسانی</a:t>
            </a:r>
          </a:p>
        </p:txBody>
      </p:sp>
      <p:sp>
        <p:nvSpPr>
          <p:cNvPr id="9221" name="Rectangle 5"/>
          <p:cNvSpPr>
            <a:spLocks noChangeArrowheads="1"/>
          </p:cNvSpPr>
          <p:nvPr/>
        </p:nvSpPr>
        <p:spPr bwMode="auto">
          <a:xfrm>
            <a:off x="303213" y="777875"/>
            <a:ext cx="8532812"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1219200" algn="l"/>
                <a:tab pos="5291138" algn="ctr"/>
              </a:tabLst>
              <a:defRPr>
                <a:solidFill>
                  <a:schemeClr val="tx1"/>
                </a:solidFill>
                <a:latin typeface="Arial" panose="020B0604020202020204" pitchFamily="34" charset="0"/>
                <a:cs typeface="Arial" panose="020B0604020202020204" pitchFamily="34" charset="0"/>
              </a:defRPr>
            </a:lvl1pPr>
            <a:lvl2pPr marL="742950" indent="-285750">
              <a:tabLst>
                <a:tab pos="1219200" algn="l"/>
                <a:tab pos="5291138" algn="ctr"/>
              </a:tabLst>
              <a:defRPr>
                <a:solidFill>
                  <a:schemeClr val="tx1"/>
                </a:solidFill>
                <a:latin typeface="Arial" panose="020B0604020202020204" pitchFamily="34" charset="0"/>
                <a:cs typeface="Arial" panose="020B0604020202020204" pitchFamily="34" charset="0"/>
              </a:defRPr>
            </a:lvl2pPr>
            <a:lvl3pPr marL="1143000" indent="-228600">
              <a:tabLst>
                <a:tab pos="1219200" algn="l"/>
                <a:tab pos="5291138" algn="ctr"/>
              </a:tabLst>
              <a:defRPr>
                <a:solidFill>
                  <a:schemeClr val="tx1"/>
                </a:solidFill>
                <a:latin typeface="Arial" panose="020B0604020202020204" pitchFamily="34" charset="0"/>
                <a:cs typeface="Arial" panose="020B0604020202020204" pitchFamily="34" charset="0"/>
              </a:defRPr>
            </a:lvl3pPr>
            <a:lvl4pPr marL="1600200" indent="-228600">
              <a:tabLst>
                <a:tab pos="1219200" algn="l"/>
                <a:tab pos="5291138" algn="ctr"/>
              </a:tabLst>
              <a:defRPr>
                <a:solidFill>
                  <a:schemeClr val="tx1"/>
                </a:solidFill>
                <a:latin typeface="Arial" panose="020B0604020202020204" pitchFamily="34" charset="0"/>
                <a:cs typeface="Arial" panose="020B0604020202020204" pitchFamily="34" charset="0"/>
              </a:defRPr>
            </a:lvl4pPr>
            <a:lvl5pPr marL="2057400" indent="-228600">
              <a:tabLst>
                <a:tab pos="1219200" algn="l"/>
                <a:tab pos="5291138" algn="ct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219200" algn="l"/>
                <a:tab pos="5291138" algn="ct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219200" algn="l"/>
                <a:tab pos="5291138" algn="ct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219200" algn="l"/>
                <a:tab pos="5291138" algn="ct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219200" algn="l"/>
                <a:tab pos="5291138" algn="ctr"/>
              </a:tabLst>
              <a:defRPr>
                <a:solidFill>
                  <a:schemeClr val="tx1"/>
                </a:solidFill>
                <a:latin typeface="Arial" panose="020B0604020202020204" pitchFamily="34" charset="0"/>
                <a:cs typeface="Arial" panose="020B0604020202020204" pitchFamily="34" charset="0"/>
              </a:defRPr>
            </a:lvl9pPr>
          </a:lstStyle>
          <a:p>
            <a:pPr algn="r" rtl="1" eaLnBrk="1" hangingPunct="1"/>
            <a:endParaRPr lang="en-US" altLang="en-US" sz="2000">
              <a:cs typeface=" Mitra" pitchFamily="2" charset="0"/>
            </a:endParaRPr>
          </a:p>
          <a:p>
            <a:pPr algn="r" rtl="1" eaLnBrk="1" hangingPunct="1"/>
            <a:r>
              <a:rPr lang="fa-IR" altLang="en-US" sz="2000">
                <a:cs typeface=" Mitra" pitchFamily="2" charset="0"/>
              </a:rPr>
              <a:t>    به طور کلّی سیر توسعۀ  مدیریت منابع انسانی با سیرتوسعۀ مکاتب مدیریت همزاد است. همچنامکه مکاتب مدیریت توسعه یافته مدیریت منابع انسانی نیز این توسعه را داشته است.</a:t>
            </a:r>
            <a:endParaRPr lang="en-US" altLang="en-US" sz="2000">
              <a:cs typeface=" Mitra" pitchFamily="2" charset="0"/>
            </a:endParaRPr>
          </a:p>
          <a:p>
            <a:pPr algn="r" rtl="1" eaLnBrk="1" hangingPunct="1"/>
            <a:r>
              <a:rPr lang="fa-IR" altLang="en-US" sz="2000">
                <a:cs typeface=" Mitra" pitchFamily="2" charset="0"/>
              </a:rPr>
              <a:t>ریشه اولیّه مدیریت منابع انسانی در مکتب نئوکلاسیک ها است.سردمداران این مکتب که مکتب رفتارگرائی نیز نامیده میشود افرادی مانند مازلومایو اُون بِرگ و...هستند. نئوکلاسیک ها در عقاید کلاسیک ها تجدید نظر کردند ووجه قالب سازمان را به جای وجه فنّی وجه انسانی قراردادند وعبارت</a:t>
            </a:r>
            <a:r>
              <a:rPr lang="en-US" altLang="en-US" sz="2000">
                <a:cs typeface=" Mitra" pitchFamily="2" charset="0"/>
              </a:rPr>
              <a:t> Social &amp; Technical  </a:t>
            </a:r>
            <a:r>
              <a:rPr lang="fa-IR" altLang="en-US" sz="2000">
                <a:cs typeface=" Mitra" pitchFamily="2" charset="0"/>
              </a:rPr>
              <a:t>رابه کاربردند که هم دارای ابعاد فنّی وهم دارای ابعاد انسانی میباشد.</a:t>
            </a:r>
            <a:endParaRPr lang="en-US" altLang="en-US" sz="2000">
              <a:cs typeface=" Mitra" pitchFamily="2" charset="0"/>
            </a:endParaRPr>
          </a:p>
          <a:p>
            <a:pPr algn="r" rtl="1" eaLnBrk="1" hangingPunct="1"/>
            <a:r>
              <a:rPr lang="fa-IR" altLang="en-US" sz="2000">
                <a:cs typeface=" Mitra" pitchFamily="2" charset="0"/>
              </a:rPr>
              <a:t>سیر توسعۀ مدیریت منابع انسانی به طور خلاصه به ۶دوره تقسیم میگردد:</a:t>
            </a:r>
            <a:endParaRPr lang="en-US" altLang="en-US" sz="2000">
              <a:cs typeface=" Mitra" pitchFamily="2" charset="0"/>
            </a:endParaRPr>
          </a:p>
          <a:p>
            <a:pPr algn="r" rtl="1" eaLnBrk="1" hangingPunct="1"/>
            <a:r>
              <a:rPr lang="fa-IR" altLang="en-US" sz="2000">
                <a:cs typeface=" Mitra" pitchFamily="2" charset="0"/>
              </a:rPr>
              <a:t>    ١- دورۀ رفاه (١۹١۵-١۹١٠) : به جنگ جهانی اوّل باز میگردد.   واژۀ </a:t>
            </a:r>
            <a:r>
              <a:rPr lang="en-US" altLang="en-US" sz="2000">
                <a:cs typeface=" Mitra" pitchFamily="2" charset="0"/>
              </a:rPr>
              <a:t>Manpower</a:t>
            </a:r>
            <a:r>
              <a:rPr lang="fa-IR" altLang="en-US" sz="2000">
                <a:cs typeface=" Mitra" pitchFamily="2" charset="0"/>
              </a:rPr>
              <a:t> (قدرت یدی)  </a:t>
            </a:r>
            <a:endParaRPr lang="en-US" altLang="en-US" sz="2000">
              <a:cs typeface=" Mitra" pitchFamily="2" charset="0"/>
            </a:endParaRPr>
          </a:p>
          <a:p>
            <a:pPr algn="r" rtl="1" eaLnBrk="1" hangingPunct="1"/>
            <a:r>
              <a:rPr lang="fa-IR" altLang="en-US" sz="2000">
                <a:cs typeface=" Mitra" pitchFamily="2" charset="0"/>
              </a:rPr>
              <a:t> 	    ۲- دورۀ سرﭙرستی کارکنان (میان دو جنگ) :دورهبین دو جنگ جهانی است.</a:t>
            </a:r>
            <a:endParaRPr lang="en-US" altLang="en-US" sz="2000">
              <a:cs typeface=" Mitra" pitchFamily="2" charset="0"/>
            </a:endParaRPr>
          </a:p>
          <a:p>
            <a:pPr algn="r" rtl="1" eaLnBrk="1" hangingPunct="1"/>
            <a:r>
              <a:rPr lang="fa-IR" altLang="en-US" sz="2000">
                <a:cs typeface=" Mitra" pitchFamily="2" charset="0"/>
              </a:rPr>
              <a:t>     ۳- دورۀ مدیریت ﭙرسنلی (١۹۶٠-١۹۴٠) .        واژۀ </a:t>
            </a:r>
            <a:r>
              <a:rPr lang="en-US" altLang="en-US" sz="2000">
                <a:cs typeface=" Mitra" pitchFamily="2" charset="0"/>
              </a:rPr>
              <a:t>Personal </a:t>
            </a:r>
            <a:r>
              <a:rPr lang="fa-IR" altLang="en-US" sz="2000">
                <a:cs typeface=" Mitra" pitchFamily="2" charset="0"/>
              </a:rPr>
              <a:t> ( کارکنان)</a:t>
            </a:r>
            <a:endParaRPr lang="en-US" altLang="en-US" sz="2000">
              <a:cs typeface=" Mitra" pitchFamily="2" charset="0"/>
            </a:endParaRPr>
          </a:p>
          <a:p>
            <a:pPr algn="r" rtl="1" eaLnBrk="1" hangingPunct="1"/>
            <a:r>
              <a:rPr lang="fa-IR" altLang="en-US" sz="2000">
                <a:cs typeface=" Mitra" pitchFamily="2" charset="0"/>
              </a:rPr>
              <a:t>     ۴- دورۀ مدیریت ﭙیشرفته (١۹۸٠-١۹۶٠) .                 	</a:t>
            </a:r>
            <a:endParaRPr lang="en-US" altLang="en-US" sz="2000">
              <a:cs typeface=" Mitra" pitchFamily="2" charset="0"/>
            </a:endParaRPr>
          </a:p>
          <a:p>
            <a:pPr algn="r" rtl="1" eaLnBrk="1" hangingPunct="1"/>
            <a:r>
              <a:rPr lang="fa-IR" altLang="en-US" sz="2000">
                <a:cs typeface=" Mitra" pitchFamily="2" charset="0"/>
              </a:rPr>
              <a:t>   ۵- دورۀ کارآفرینی (١۹۹٠-١۹۸٠) .               واژۀ </a:t>
            </a:r>
            <a:r>
              <a:rPr lang="en-US" altLang="en-US" sz="2000">
                <a:cs typeface=" Mitra" pitchFamily="2" charset="0"/>
              </a:rPr>
              <a:t>Resource</a:t>
            </a:r>
            <a:r>
              <a:rPr lang="fa-IR" altLang="en-US" sz="2000">
                <a:cs typeface=" Mitra" pitchFamily="2" charset="0"/>
              </a:rPr>
              <a:t>  (منابع)                                                      </a:t>
            </a:r>
            <a:endParaRPr lang="en-US" altLang="en-US" sz="2000">
              <a:cs typeface=" Mitra" pitchFamily="2" charset="0"/>
            </a:endParaRPr>
          </a:p>
          <a:p>
            <a:pPr algn="r" rtl="1" eaLnBrk="1" hangingPunct="1"/>
            <a:r>
              <a:rPr lang="fa-IR" altLang="en-US" sz="2000">
                <a:cs typeface=" Mitra" pitchFamily="2" charset="0"/>
              </a:rPr>
              <a:t>  ۶- دورۀ فرا کارافرینی (١۹۹٠ تاکنون) .  واژۀ </a:t>
            </a:r>
            <a:r>
              <a:rPr lang="en-US" altLang="en-US" sz="2000">
                <a:cs typeface=" Mitra" pitchFamily="2" charset="0"/>
              </a:rPr>
              <a:t>Knowledge worker</a:t>
            </a:r>
            <a:r>
              <a:rPr lang="fa-IR" altLang="en-US" sz="2000">
                <a:cs typeface=" Mitra" pitchFamily="2" charset="0"/>
              </a:rPr>
              <a:t> (کارگران دانش : کارگرانی که دانش را خلق توسعه وبه کار میبندند .) </a:t>
            </a:r>
          </a:p>
          <a:p>
            <a:pPr algn="r" rtl="1" eaLnBrk="1" hangingPunct="1"/>
            <a:endParaRPr lang="fa-IR" altLang="en-US" sz="2000">
              <a:cs typeface=" Mitra" pitchFamily="2" charset="0"/>
            </a:endParaRPr>
          </a:p>
        </p:txBody>
      </p:sp>
      <p:grpSp>
        <p:nvGrpSpPr>
          <p:cNvPr id="12292" name="Group 9"/>
          <p:cNvGrpSpPr>
            <a:grpSpLocks/>
          </p:cNvGrpSpPr>
          <p:nvPr/>
        </p:nvGrpSpPr>
        <p:grpSpPr bwMode="auto">
          <a:xfrm>
            <a:off x="7812088" y="6308725"/>
            <a:ext cx="1331912" cy="549275"/>
            <a:chOff x="4921" y="3974"/>
            <a:chExt cx="839" cy="346"/>
          </a:xfrm>
        </p:grpSpPr>
        <p:sp>
          <p:nvSpPr>
            <p:cNvPr id="12293" name="AutoShape 10">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2294" name="AutoShape 11">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p:cTn id="7" dur="500" decel="50000" fill="hold">
                                          <p:stCondLst>
                                            <p:cond delay="0"/>
                                          </p:stCondLst>
                                        </p:cTn>
                                        <p:tgtEl>
                                          <p:spTgt spid="922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922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9220"/>
                                        </p:tgtEl>
                                        <p:attrNameLst>
                                          <p:attrName>ppt_w</p:attrName>
                                        </p:attrNameLst>
                                      </p:cBhvr>
                                      <p:tavLst>
                                        <p:tav tm="0">
                                          <p:val>
                                            <p:strVal val="#ppt_w*.05"/>
                                          </p:val>
                                        </p:tav>
                                        <p:tav tm="100000">
                                          <p:val>
                                            <p:strVal val="#ppt_w"/>
                                          </p:val>
                                        </p:tav>
                                      </p:tavLst>
                                    </p:anim>
                                    <p:anim calcmode="lin" valueType="num">
                                      <p:cBhvr>
                                        <p:cTn id="10" dur="1000" fill="hold"/>
                                        <p:tgtEl>
                                          <p:spTgt spid="922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922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922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922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9220"/>
                                        </p:tgtEl>
                                      </p:cBhvr>
                                    </p:animEffect>
                                  </p:childTnLst>
                                </p:cTn>
                              </p:par>
                            </p:childTnLst>
                          </p:cTn>
                        </p:par>
                        <p:par>
                          <p:cTn id="15" fill="hold" nodeType="afterGroup">
                            <p:stCondLst>
                              <p:cond delay="1000"/>
                            </p:stCondLst>
                            <p:childTnLst>
                              <p:par>
                                <p:cTn id="16" presetID="50" presetClass="entr" presetSubtype="0" decel="100000" fill="hold" grpId="0" nodeType="afterEffect">
                                  <p:stCondLst>
                                    <p:cond delay="0"/>
                                  </p:stCondLst>
                                  <p:childTnLst>
                                    <p:set>
                                      <p:cBhvr>
                                        <p:cTn id="17" dur="1" fill="hold">
                                          <p:stCondLst>
                                            <p:cond delay="0"/>
                                          </p:stCondLst>
                                        </p:cTn>
                                        <p:tgtEl>
                                          <p:spTgt spid="9221"/>
                                        </p:tgtEl>
                                        <p:attrNameLst>
                                          <p:attrName>style.visibility</p:attrName>
                                        </p:attrNameLst>
                                      </p:cBhvr>
                                      <p:to>
                                        <p:strVal val="visible"/>
                                      </p:to>
                                    </p:set>
                                    <p:anim calcmode="lin" valueType="num">
                                      <p:cBhvr>
                                        <p:cTn id="18" dur="1000" fill="hold"/>
                                        <p:tgtEl>
                                          <p:spTgt spid="9221"/>
                                        </p:tgtEl>
                                        <p:attrNameLst>
                                          <p:attrName>ppt_w</p:attrName>
                                        </p:attrNameLst>
                                      </p:cBhvr>
                                      <p:tavLst>
                                        <p:tav tm="0">
                                          <p:val>
                                            <p:strVal val="#ppt_w+.3"/>
                                          </p:val>
                                        </p:tav>
                                        <p:tav tm="100000">
                                          <p:val>
                                            <p:strVal val="#ppt_w"/>
                                          </p:val>
                                        </p:tav>
                                      </p:tavLst>
                                    </p:anim>
                                    <p:anim calcmode="lin" valueType="num">
                                      <p:cBhvr>
                                        <p:cTn id="19" dur="1000" fill="hold"/>
                                        <p:tgtEl>
                                          <p:spTgt spid="9221"/>
                                        </p:tgtEl>
                                        <p:attrNameLst>
                                          <p:attrName>ppt_h</p:attrName>
                                        </p:attrNameLst>
                                      </p:cBhvr>
                                      <p:tavLst>
                                        <p:tav tm="0">
                                          <p:val>
                                            <p:strVal val="#ppt_h"/>
                                          </p:val>
                                        </p:tav>
                                        <p:tav tm="100000">
                                          <p:val>
                                            <p:strVal val="#ppt_h"/>
                                          </p:val>
                                        </p:tav>
                                      </p:tavLst>
                                    </p:anim>
                                    <p:animEffect transition="in" filter="fade">
                                      <p:cBhvr>
                                        <p:cTn id="20" dur="1000"/>
                                        <p:tgtEl>
                                          <p:spTgt spid="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5940425" y="765175"/>
            <a:ext cx="29003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5181600" algn="l"/>
              </a:tabLst>
              <a:defRPr>
                <a:solidFill>
                  <a:schemeClr val="tx1"/>
                </a:solidFill>
                <a:latin typeface="Arial" panose="020B0604020202020204" pitchFamily="34" charset="0"/>
                <a:cs typeface="Arial" panose="020B0604020202020204" pitchFamily="34" charset="0"/>
              </a:defRPr>
            </a:lvl1pPr>
            <a:lvl2pPr marL="742950" indent="-285750">
              <a:tabLst>
                <a:tab pos="5181600" algn="l"/>
              </a:tabLst>
              <a:defRPr>
                <a:solidFill>
                  <a:schemeClr val="tx1"/>
                </a:solidFill>
                <a:latin typeface="Arial" panose="020B0604020202020204" pitchFamily="34" charset="0"/>
                <a:cs typeface="Arial" panose="020B0604020202020204" pitchFamily="34" charset="0"/>
              </a:defRPr>
            </a:lvl2pPr>
            <a:lvl3pPr marL="1143000" indent="-228600">
              <a:tabLst>
                <a:tab pos="5181600" algn="l"/>
              </a:tabLst>
              <a:defRPr>
                <a:solidFill>
                  <a:schemeClr val="tx1"/>
                </a:solidFill>
                <a:latin typeface="Arial" panose="020B0604020202020204" pitchFamily="34" charset="0"/>
                <a:cs typeface="Arial" panose="020B0604020202020204" pitchFamily="34" charset="0"/>
              </a:defRPr>
            </a:lvl3pPr>
            <a:lvl4pPr marL="1600200" indent="-228600">
              <a:tabLst>
                <a:tab pos="5181600" algn="l"/>
              </a:tabLst>
              <a:defRPr>
                <a:solidFill>
                  <a:schemeClr val="tx1"/>
                </a:solidFill>
                <a:latin typeface="Arial" panose="020B0604020202020204" pitchFamily="34" charset="0"/>
                <a:cs typeface="Arial" panose="020B0604020202020204" pitchFamily="34" charset="0"/>
              </a:defRPr>
            </a:lvl4pPr>
            <a:lvl5pPr marL="2057400" indent="-228600">
              <a:tabLst>
                <a:tab pos="51816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51816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51816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51816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5181600" algn="l"/>
              </a:tabLs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800">
                <a:solidFill>
                  <a:srgbClr val="FF0000"/>
                </a:solidFill>
                <a:cs typeface="Nasim" panose="00000700000000000000" pitchFamily="2" charset="-78"/>
              </a:rPr>
              <a:t>دوره ی رفاه</a:t>
            </a:r>
          </a:p>
        </p:txBody>
      </p:sp>
      <p:sp>
        <p:nvSpPr>
          <p:cNvPr id="10245" name="Rectangle 5"/>
          <p:cNvSpPr>
            <a:spLocks noChangeArrowheads="1"/>
          </p:cNvSpPr>
          <p:nvPr/>
        </p:nvSpPr>
        <p:spPr bwMode="auto">
          <a:xfrm>
            <a:off x="900113" y="1628775"/>
            <a:ext cx="7777162"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000">
                <a:cs typeface=" Mitra" pitchFamily="2" charset="0"/>
              </a:rPr>
              <a:t>    در این دوره ازواحد منابع انسانی انتظاررسیدگی به امورکارکنان را داشتند.</a:t>
            </a:r>
            <a:endParaRPr lang="en-US" altLang="en-US" sz="2000">
              <a:cs typeface=" Mitra" pitchFamily="2" charset="0"/>
            </a:endParaRPr>
          </a:p>
          <a:p>
            <a:pPr algn="r" rtl="1" eaLnBrk="1" hangingPunct="1"/>
            <a:r>
              <a:rPr lang="fa-IR" altLang="en-US" sz="2000">
                <a:cs typeface=" Mitra" pitchFamily="2" charset="0"/>
              </a:rPr>
              <a:t>دورۀ سرپرستی کارکنان </a:t>
            </a:r>
            <a:endParaRPr lang="en-US" altLang="en-US" sz="2000">
              <a:cs typeface=" Mitra" pitchFamily="2" charset="0"/>
            </a:endParaRPr>
          </a:p>
          <a:p>
            <a:pPr algn="r" rtl="1" eaLnBrk="1" hangingPunct="1"/>
            <a:r>
              <a:rPr lang="fa-IR" altLang="en-US" sz="2000">
                <a:cs typeface=" Mitra" pitchFamily="2" charset="0"/>
              </a:rPr>
              <a:t>   دورۀ میان دوجنگ تقریبا متناظربامکتب نئوکلاسیک ها است که دراین دوره کارکنان درسازمان خود یک مقولۀ جداگانه میش</a:t>
            </a:r>
            <a:endParaRPr lang="en-US" altLang="en-US" sz="2000">
              <a:cs typeface=" Mitra" pitchFamily="2" charset="0"/>
            </a:endParaRPr>
          </a:p>
          <a:p>
            <a:pPr algn="r" rtl="1" eaLnBrk="1" hangingPunct="1"/>
            <a:r>
              <a:rPr lang="fa-IR" altLang="en-US" sz="2000">
                <a:cs typeface=" Mitra" pitchFamily="2" charset="0"/>
              </a:rPr>
              <a:t>وند وتوجّهات به آنها معطوف میگردد .البتّه کارکنان قبلاهم موردتوجّه بودند امّانه به عنوان یک مقولۀ جداگانه.بیمه وبازنشتگی در این دوره مطرح میگردد ونیزمسائل مربوط به جذب نیروی انسانی مربوط به این دوره میباشد. این دوره دورۀ نگهداشت وثبت اسناد وسوابق است.</a:t>
            </a:r>
          </a:p>
        </p:txBody>
      </p:sp>
      <p:grpSp>
        <p:nvGrpSpPr>
          <p:cNvPr id="13316" name="Group 9"/>
          <p:cNvGrpSpPr>
            <a:grpSpLocks/>
          </p:cNvGrpSpPr>
          <p:nvPr/>
        </p:nvGrpSpPr>
        <p:grpSpPr bwMode="auto">
          <a:xfrm>
            <a:off x="7812088" y="6308725"/>
            <a:ext cx="1331912" cy="549275"/>
            <a:chOff x="4921" y="3974"/>
            <a:chExt cx="839" cy="346"/>
          </a:xfrm>
        </p:grpSpPr>
        <p:sp>
          <p:nvSpPr>
            <p:cNvPr id="13317" name="AutoShape 10">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3318" name="AutoShape 11">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p:cTn id="7" dur="500" decel="50000" fill="hold">
                                          <p:stCondLst>
                                            <p:cond delay="0"/>
                                          </p:stCondLst>
                                        </p:cTn>
                                        <p:tgtEl>
                                          <p:spTgt spid="1024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24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244"/>
                                        </p:tgtEl>
                                        <p:attrNameLst>
                                          <p:attrName>ppt_w</p:attrName>
                                        </p:attrNameLst>
                                      </p:cBhvr>
                                      <p:tavLst>
                                        <p:tav tm="0">
                                          <p:val>
                                            <p:strVal val="#ppt_w*.05"/>
                                          </p:val>
                                        </p:tav>
                                        <p:tav tm="100000">
                                          <p:val>
                                            <p:strVal val="#ppt_w"/>
                                          </p:val>
                                        </p:tav>
                                      </p:tavLst>
                                    </p:anim>
                                    <p:anim calcmode="lin" valueType="num">
                                      <p:cBhvr>
                                        <p:cTn id="10" dur="1000" fill="hold"/>
                                        <p:tgtEl>
                                          <p:spTgt spid="1024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24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24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24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244"/>
                                        </p:tgtEl>
                                      </p:cBhvr>
                                    </p:animEffect>
                                  </p:childTnLst>
                                </p:cTn>
                              </p:par>
                            </p:childTnLst>
                          </p:cTn>
                        </p:par>
                        <p:par>
                          <p:cTn id="15" fill="hold" nodeType="afterGroup">
                            <p:stCondLst>
                              <p:cond delay="1000"/>
                            </p:stCondLst>
                            <p:childTnLst>
                              <p:par>
                                <p:cTn id="16" presetID="50" presetClass="entr" presetSubtype="0" decel="100000" fill="hold" grpId="0" nodeType="afterEffect">
                                  <p:stCondLst>
                                    <p:cond delay="0"/>
                                  </p:stCondLst>
                                  <p:childTnLst>
                                    <p:set>
                                      <p:cBhvr>
                                        <p:cTn id="17" dur="1" fill="hold">
                                          <p:stCondLst>
                                            <p:cond delay="0"/>
                                          </p:stCondLst>
                                        </p:cTn>
                                        <p:tgtEl>
                                          <p:spTgt spid="10245"/>
                                        </p:tgtEl>
                                        <p:attrNameLst>
                                          <p:attrName>style.visibility</p:attrName>
                                        </p:attrNameLst>
                                      </p:cBhvr>
                                      <p:to>
                                        <p:strVal val="visible"/>
                                      </p:to>
                                    </p:set>
                                    <p:anim calcmode="lin" valueType="num">
                                      <p:cBhvr>
                                        <p:cTn id="18" dur="1000" fill="hold"/>
                                        <p:tgtEl>
                                          <p:spTgt spid="10245"/>
                                        </p:tgtEl>
                                        <p:attrNameLst>
                                          <p:attrName>ppt_w</p:attrName>
                                        </p:attrNameLst>
                                      </p:cBhvr>
                                      <p:tavLst>
                                        <p:tav tm="0">
                                          <p:val>
                                            <p:strVal val="#ppt_w+.3"/>
                                          </p:val>
                                        </p:tav>
                                        <p:tav tm="100000">
                                          <p:val>
                                            <p:strVal val="#ppt_w"/>
                                          </p:val>
                                        </p:tav>
                                      </p:tavLst>
                                    </p:anim>
                                    <p:anim calcmode="lin" valueType="num">
                                      <p:cBhvr>
                                        <p:cTn id="19" dur="1000" fill="hold"/>
                                        <p:tgtEl>
                                          <p:spTgt spid="10245"/>
                                        </p:tgtEl>
                                        <p:attrNameLst>
                                          <p:attrName>ppt_h</p:attrName>
                                        </p:attrNameLst>
                                      </p:cBhvr>
                                      <p:tavLst>
                                        <p:tav tm="0">
                                          <p:val>
                                            <p:strVal val="#ppt_h"/>
                                          </p:val>
                                        </p:tav>
                                        <p:tav tm="100000">
                                          <p:val>
                                            <p:strVal val="#ppt_h"/>
                                          </p:val>
                                        </p:tav>
                                      </p:tavLst>
                                    </p:anim>
                                    <p:animEffect transition="in" filter="fade">
                                      <p:cBhvr>
                                        <p:cTn id="20" dur="1000"/>
                                        <p:tgtEl>
                                          <p:spTgt spid="10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4779963" y="692150"/>
            <a:ext cx="38544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800">
                <a:solidFill>
                  <a:srgbClr val="FF0000"/>
                </a:solidFill>
                <a:cs typeface="Nasim" panose="00000700000000000000" pitchFamily="2" charset="-78"/>
              </a:rPr>
              <a:t>دورۀ مدیریت ﭙرسنلی </a:t>
            </a:r>
          </a:p>
        </p:txBody>
      </p:sp>
      <p:sp>
        <p:nvSpPr>
          <p:cNvPr id="11269" name="Rectangle 5"/>
          <p:cNvSpPr>
            <a:spLocks noChangeArrowheads="1"/>
          </p:cNvSpPr>
          <p:nvPr/>
        </p:nvSpPr>
        <p:spPr bwMode="auto">
          <a:xfrm>
            <a:off x="1187450" y="1362075"/>
            <a:ext cx="7416800" cy="261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200">
                <a:cs typeface="Mitra" panose="00000400000000000000" pitchFamily="2" charset="-78"/>
              </a:rPr>
              <a:t>   در این دوره مدیریت مفهومی فراتراز سرﭙرستی راداراست .یعنی برای نیروری انسانی برنامه </a:t>
            </a:r>
            <a:endParaRPr lang="en-US" altLang="en-US" sz="2200">
              <a:cs typeface="Mitra" panose="00000400000000000000" pitchFamily="2" charset="-78"/>
            </a:endParaRPr>
          </a:p>
          <a:p>
            <a:pPr algn="r" rtl="1" eaLnBrk="1" hangingPunct="1"/>
            <a:r>
              <a:rPr lang="fa-IR" altLang="en-US" sz="2200">
                <a:cs typeface="Mitra" panose="00000400000000000000" pitchFamily="2" charset="-78"/>
              </a:rPr>
              <a:t>ریزی ارزیابی سازمان دهی و....انجام میگیرد. در این دوره علاوه بر وظایف قبلی  ارزیابی کارکنان پرداخت حقوق و دستمزد وطرح های انگیزشی در نظام ﭙرداخت ها نیز به وظایف مدیریت منابع انسانی افزوده میگردد.</a:t>
            </a:r>
            <a:endParaRPr lang="en-US" altLang="en-US" sz="2200">
              <a:cs typeface="Mitra" panose="00000400000000000000" pitchFamily="2" charset="-78"/>
            </a:endParaRPr>
          </a:p>
          <a:p>
            <a:pPr algn="r" rtl="1" eaLnBrk="1" hangingPunct="1"/>
            <a:r>
              <a:rPr lang="fa-IR" altLang="en-US" sz="3400" b="1">
                <a:cs typeface="Mitra" panose="00000400000000000000" pitchFamily="2" charset="-78"/>
              </a:rPr>
              <a:t>دورۀ مدیریت پیشرفته</a:t>
            </a:r>
            <a:endParaRPr lang="en-US" altLang="en-US" sz="3400" b="1">
              <a:cs typeface="Mitra" panose="00000400000000000000" pitchFamily="2" charset="-78"/>
            </a:endParaRPr>
          </a:p>
          <a:p>
            <a:pPr algn="r" rtl="1" eaLnBrk="1" hangingPunct="1"/>
            <a:r>
              <a:rPr lang="fa-IR" altLang="en-US" sz="2200">
                <a:cs typeface="Mitra" panose="00000400000000000000" pitchFamily="2" charset="-78"/>
              </a:rPr>
              <a:t>   دراین دوره علاوه بر وظایف قبل  رسیدگی به مسائل انظباطی کارکنان برنامه ریزی نیروی انسانی جذب واستخدام نیروی انسانی و.... جزوظایف مدیریت منابع انسانی قرار میگیرد .</a:t>
            </a:r>
          </a:p>
        </p:txBody>
      </p:sp>
      <p:grpSp>
        <p:nvGrpSpPr>
          <p:cNvPr id="14340" name="Group 9"/>
          <p:cNvGrpSpPr>
            <a:grpSpLocks/>
          </p:cNvGrpSpPr>
          <p:nvPr/>
        </p:nvGrpSpPr>
        <p:grpSpPr bwMode="auto">
          <a:xfrm>
            <a:off x="7812088" y="6308725"/>
            <a:ext cx="1331912" cy="549275"/>
            <a:chOff x="4921" y="3974"/>
            <a:chExt cx="839" cy="346"/>
          </a:xfrm>
        </p:grpSpPr>
        <p:sp>
          <p:nvSpPr>
            <p:cNvPr id="14341" name="AutoShape 10">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4342" name="AutoShape 11">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p:cTn id="7" dur="500" decel="50000" fill="hold">
                                          <p:stCondLst>
                                            <p:cond delay="0"/>
                                          </p:stCondLst>
                                        </p:cTn>
                                        <p:tgtEl>
                                          <p:spTgt spid="1126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26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268"/>
                                        </p:tgtEl>
                                        <p:attrNameLst>
                                          <p:attrName>ppt_w</p:attrName>
                                        </p:attrNameLst>
                                      </p:cBhvr>
                                      <p:tavLst>
                                        <p:tav tm="0">
                                          <p:val>
                                            <p:strVal val="#ppt_w*.05"/>
                                          </p:val>
                                        </p:tav>
                                        <p:tav tm="100000">
                                          <p:val>
                                            <p:strVal val="#ppt_w"/>
                                          </p:val>
                                        </p:tav>
                                      </p:tavLst>
                                    </p:anim>
                                    <p:anim calcmode="lin" valueType="num">
                                      <p:cBhvr>
                                        <p:cTn id="10" dur="1000" fill="hold"/>
                                        <p:tgtEl>
                                          <p:spTgt spid="1126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26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26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26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268"/>
                                        </p:tgtEl>
                                      </p:cBhvr>
                                    </p:animEffect>
                                  </p:childTnLst>
                                </p:cTn>
                              </p:par>
                            </p:childTnLst>
                          </p:cTn>
                        </p:par>
                        <p:par>
                          <p:cTn id="15" fill="hold" nodeType="afterGroup">
                            <p:stCondLst>
                              <p:cond delay="1000"/>
                            </p:stCondLst>
                            <p:childTnLst>
                              <p:par>
                                <p:cTn id="16" presetID="50" presetClass="entr" presetSubtype="0" decel="100000" fill="hold" grpId="0" nodeType="afterEffect">
                                  <p:stCondLst>
                                    <p:cond delay="0"/>
                                  </p:stCondLst>
                                  <p:childTnLst>
                                    <p:set>
                                      <p:cBhvr>
                                        <p:cTn id="17" dur="1" fill="hold">
                                          <p:stCondLst>
                                            <p:cond delay="0"/>
                                          </p:stCondLst>
                                        </p:cTn>
                                        <p:tgtEl>
                                          <p:spTgt spid="11269"/>
                                        </p:tgtEl>
                                        <p:attrNameLst>
                                          <p:attrName>style.visibility</p:attrName>
                                        </p:attrNameLst>
                                      </p:cBhvr>
                                      <p:to>
                                        <p:strVal val="visible"/>
                                      </p:to>
                                    </p:set>
                                    <p:anim calcmode="lin" valueType="num">
                                      <p:cBhvr>
                                        <p:cTn id="18" dur="1000" fill="hold"/>
                                        <p:tgtEl>
                                          <p:spTgt spid="11269"/>
                                        </p:tgtEl>
                                        <p:attrNameLst>
                                          <p:attrName>ppt_w</p:attrName>
                                        </p:attrNameLst>
                                      </p:cBhvr>
                                      <p:tavLst>
                                        <p:tav tm="0">
                                          <p:val>
                                            <p:strVal val="#ppt_w+.3"/>
                                          </p:val>
                                        </p:tav>
                                        <p:tav tm="100000">
                                          <p:val>
                                            <p:strVal val="#ppt_w"/>
                                          </p:val>
                                        </p:tav>
                                      </p:tavLst>
                                    </p:anim>
                                    <p:anim calcmode="lin" valueType="num">
                                      <p:cBhvr>
                                        <p:cTn id="19" dur="1000" fill="hold"/>
                                        <p:tgtEl>
                                          <p:spTgt spid="11269"/>
                                        </p:tgtEl>
                                        <p:attrNameLst>
                                          <p:attrName>ppt_h</p:attrName>
                                        </p:attrNameLst>
                                      </p:cBhvr>
                                      <p:tavLst>
                                        <p:tav tm="0">
                                          <p:val>
                                            <p:strVal val="#ppt_h"/>
                                          </p:val>
                                        </p:tav>
                                        <p:tav tm="100000">
                                          <p:val>
                                            <p:strVal val="#ppt_h"/>
                                          </p:val>
                                        </p:tav>
                                      </p:tavLst>
                                    </p:anim>
                                    <p:animEffect transition="in" filter="fade">
                                      <p:cBhvr>
                                        <p:cTn id="20" dur="10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6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4284663" y="704850"/>
            <a:ext cx="43910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3600">
                <a:solidFill>
                  <a:srgbClr val="FF0000"/>
                </a:solidFill>
                <a:cs typeface="Nasim" panose="00000700000000000000" pitchFamily="2" charset="-78"/>
              </a:rPr>
              <a:t>دورۀ </a:t>
            </a:r>
            <a:r>
              <a:rPr lang="fa-IR" altLang="en-US" sz="3200">
                <a:solidFill>
                  <a:srgbClr val="FF0000"/>
                </a:solidFill>
                <a:cs typeface="Nasim" panose="00000700000000000000" pitchFamily="2" charset="-78"/>
              </a:rPr>
              <a:t>کارآفرینی</a:t>
            </a:r>
            <a:r>
              <a:rPr lang="fa-IR" altLang="en-US" sz="3600">
                <a:solidFill>
                  <a:srgbClr val="FF0000"/>
                </a:solidFill>
                <a:cs typeface="Nasim" panose="00000700000000000000" pitchFamily="2" charset="-78"/>
              </a:rPr>
              <a:t> </a:t>
            </a:r>
          </a:p>
        </p:txBody>
      </p:sp>
      <p:sp>
        <p:nvSpPr>
          <p:cNvPr id="12293" name="Rectangle 5"/>
          <p:cNvSpPr>
            <a:spLocks noChangeArrowheads="1"/>
          </p:cNvSpPr>
          <p:nvPr/>
        </p:nvSpPr>
        <p:spPr bwMode="auto">
          <a:xfrm>
            <a:off x="395288" y="1281113"/>
            <a:ext cx="828040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400">
                <a:cs typeface=" Mitra" pitchFamily="2" charset="0"/>
              </a:rPr>
              <a:t>    به طور کلّی کارآ فرین به کسی گفته می شود که فرصتها رامی شناسد ودرموقیّتهای مناسب از آنها </a:t>
            </a:r>
            <a:endParaRPr lang="en-US" altLang="en-US" sz="2400">
              <a:cs typeface=" Mitra" pitchFamily="2" charset="0"/>
            </a:endParaRPr>
          </a:p>
          <a:p>
            <a:pPr algn="r" rtl="1" eaLnBrk="1" hangingPunct="1"/>
            <a:r>
              <a:rPr lang="fa-IR" altLang="en-US" sz="2400">
                <a:cs typeface=" Mitra" pitchFamily="2" charset="0"/>
              </a:rPr>
              <a:t>استفاده می کند . در این دوره علاوه بروظایف قبلی از مدیریت منابع انسانی انتظار می رفت که افراد کارآفرین را شناسائی جذب آموزشو...کند زیرا حیات سازمانها مدیون این افراد خلّاق ونو آوریهای آنهاست.میگویند در این دورهمدیریت منابع انسانی حوزهای چالشی شده است یعنی اگر سازمانها با این حوزه خوب تعامل کنند ایجاد فرصت خواهد شد ولی اگر تعامل مناسب رانداشته باشند تهدیدی برایشان به حساب می آید.</a:t>
            </a:r>
            <a:endParaRPr lang="en-US" altLang="en-US" sz="2400">
              <a:cs typeface=" Mitra" pitchFamily="2" charset="0"/>
            </a:endParaRPr>
          </a:p>
          <a:p>
            <a:pPr algn="r" rtl="1" eaLnBrk="1" hangingPunct="1"/>
            <a:r>
              <a:rPr lang="fa-IR" altLang="en-US" sz="2400">
                <a:cs typeface=" Mitra" pitchFamily="2" charset="0"/>
              </a:rPr>
              <a:t>به طور کلّی چالش در بر دارندۀ فرصت وتهدید توأم است اگر خوب با چالش تعامل شود فرصت واگر بد تعامل شود تهدید به حساب می آید.</a:t>
            </a:r>
            <a:endParaRPr lang="en-US" altLang="en-US" sz="2400">
              <a:cs typeface=" Mitra" pitchFamily="2" charset="0"/>
            </a:endParaRPr>
          </a:p>
          <a:p>
            <a:pPr algn="r" rtl="1" eaLnBrk="1" hangingPunct="1"/>
            <a:endParaRPr lang="fa-IR" altLang="en-US" sz="2400">
              <a:cs typeface=" Mitra" pitchFamily="2" charset="0"/>
            </a:endParaRPr>
          </a:p>
          <a:p>
            <a:pPr algn="r" rtl="1" eaLnBrk="1" hangingPunct="1"/>
            <a:br>
              <a:rPr lang="fa-IR" altLang="en-US" sz="2400">
                <a:cs typeface=" Mitra" pitchFamily="2" charset="0"/>
              </a:rPr>
            </a:br>
            <a:endParaRPr lang="fa-IR" altLang="en-US" sz="2400">
              <a:cs typeface=" Mitra" pitchFamily="2" charset="0"/>
            </a:endParaRPr>
          </a:p>
        </p:txBody>
      </p:sp>
      <p:grpSp>
        <p:nvGrpSpPr>
          <p:cNvPr id="15364" name="Group 9"/>
          <p:cNvGrpSpPr>
            <a:grpSpLocks/>
          </p:cNvGrpSpPr>
          <p:nvPr/>
        </p:nvGrpSpPr>
        <p:grpSpPr bwMode="auto">
          <a:xfrm>
            <a:off x="7812088" y="6308725"/>
            <a:ext cx="1331912" cy="549275"/>
            <a:chOff x="4921" y="3974"/>
            <a:chExt cx="839" cy="346"/>
          </a:xfrm>
        </p:grpSpPr>
        <p:sp>
          <p:nvSpPr>
            <p:cNvPr id="15365" name="AutoShape 10">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5366" name="AutoShape 11">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2292"/>
                                        </p:tgtEl>
                                        <p:attrNameLst>
                                          <p:attrName>style.visibility</p:attrName>
                                        </p:attrNameLst>
                                      </p:cBhvr>
                                      <p:to>
                                        <p:strVal val="visible"/>
                                      </p:to>
                                    </p:set>
                                    <p:anim calcmode="lin" valueType="num">
                                      <p:cBhvr>
                                        <p:cTn id="7" dur="500" decel="50000" fill="hold">
                                          <p:stCondLst>
                                            <p:cond delay="0"/>
                                          </p:stCondLst>
                                        </p:cTn>
                                        <p:tgtEl>
                                          <p:spTgt spid="1229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229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2292"/>
                                        </p:tgtEl>
                                        <p:attrNameLst>
                                          <p:attrName>ppt_w</p:attrName>
                                        </p:attrNameLst>
                                      </p:cBhvr>
                                      <p:tavLst>
                                        <p:tav tm="0">
                                          <p:val>
                                            <p:strVal val="#ppt_w*.05"/>
                                          </p:val>
                                        </p:tav>
                                        <p:tav tm="100000">
                                          <p:val>
                                            <p:strVal val="#ppt_w"/>
                                          </p:val>
                                        </p:tav>
                                      </p:tavLst>
                                    </p:anim>
                                    <p:anim calcmode="lin" valueType="num">
                                      <p:cBhvr>
                                        <p:cTn id="10" dur="1000" fill="hold"/>
                                        <p:tgtEl>
                                          <p:spTgt spid="1229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229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229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229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2292"/>
                                        </p:tgtEl>
                                      </p:cBhvr>
                                    </p:animEffect>
                                  </p:childTnLst>
                                </p:cTn>
                              </p:par>
                            </p:childTnLst>
                          </p:cTn>
                        </p:par>
                        <p:par>
                          <p:cTn id="15" fill="hold" nodeType="afterGroup">
                            <p:stCondLst>
                              <p:cond delay="1000"/>
                            </p:stCondLst>
                            <p:childTnLst>
                              <p:par>
                                <p:cTn id="16" presetID="50" presetClass="entr" presetSubtype="0" decel="100000" fill="hold" grpId="0" nodeType="afterEffect">
                                  <p:stCondLst>
                                    <p:cond delay="0"/>
                                  </p:stCondLst>
                                  <p:childTnLst>
                                    <p:set>
                                      <p:cBhvr>
                                        <p:cTn id="17" dur="1" fill="hold">
                                          <p:stCondLst>
                                            <p:cond delay="0"/>
                                          </p:stCondLst>
                                        </p:cTn>
                                        <p:tgtEl>
                                          <p:spTgt spid="12293"/>
                                        </p:tgtEl>
                                        <p:attrNameLst>
                                          <p:attrName>style.visibility</p:attrName>
                                        </p:attrNameLst>
                                      </p:cBhvr>
                                      <p:to>
                                        <p:strVal val="visible"/>
                                      </p:to>
                                    </p:set>
                                    <p:anim calcmode="lin" valueType="num">
                                      <p:cBhvr>
                                        <p:cTn id="18" dur="1000" fill="hold"/>
                                        <p:tgtEl>
                                          <p:spTgt spid="12293"/>
                                        </p:tgtEl>
                                        <p:attrNameLst>
                                          <p:attrName>ppt_w</p:attrName>
                                        </p:attrNameLst>
                                      </p:cBhvr>
                                      <p:tavLst>
                                        <p:tav tm="0">
                                          <p:val>
                                            <p:strVal val="#ppt_w+.3"/>
                                          </p:val>
                                        </p:tav>
                                        <p:tav tm="100000">
                                          <p:val>
                                            <p:strVal val="#ppt_w"/>
                                          </p:val>
                                        </p:tav>
                                      </p:tavLst>
                                    </p:anim>
                                    <p:anim calcmode="lin" valueType="num">
                                      <p:cBhvr>
                                        <p:cTn id="19" dur="1000" fill="hold"/>
                                        <p:tgtEl>
                                          <p:spTgt spid="12293"/>
                                        </p:tgtEl>
                                        <p:attrNameLst>
                                          <p:attrName>ppt_h</p:attrName>
                                        </p:attrNameLst>
                                      </p:cBhvr>
                                      <p:tavLst>
                                        <p:tav tm="0">
                                          <p:val>
                                            <p:strVal val="#ppt_h"/>
                                          </p:val>
                                        </p:tav>
                                        <p:tav tm="100000">
                                          <p:val>
                                            <p:strVal val="#ppt_h"/>
                                          </p:val>
                                        </p:tav>
                                      </p:tavLst>
                                    </p:anim>
                                    <p:animEffect transition="in" filter="fade">
                                      <p:cBhvr>
                                        <p:cTn id="20" dur="10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1229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p:cNvSpPr>
            <a:spLocks noGrp="1" noChangeArrowheads="1"/>
          </p:cNvSpPr>
          <p:nvPr>
            <p:ph type="body" idx="1"/>
          </p:nvPr>
        </p:nvSpPr>
        <p:spPr/>
        <p:txBody>
          <a:bodyPr/>
          <a:lstStyle/>
          <a:p>
            <a:pPr algn="r" rtl="1" eaLnBrk="1" hangingPunct="1"/>
            <a:r>
              <a:rPr lang="fa-IR" altLang="en-US" sz="2800">
                <a:solidFill>
                  <a:srgbClr val="FF0000"/>
                </a:solidFill>
                <a:cs typeface="B Zar" panose="00000400000000000000" pitchFamily="2" charset="-78"/>
              </a:rPr>
              <a:t>دلایل چالشی شدن مدیریت منابع انسانی در این دوره عبارتند از:</a:t>
            </a:r>
            <a:r>
              <a:rPr lang="fa-IR" altLang="en-US" b="0">
                <a:solidFill>
                  <a:srgbClr val="FF0000"/>
                </a:solidFill>
                <a:cs typeface="Tahoma" panose="020B0604030504040204" pitchFamily="34" charset="0"/>
              </a:rPr>
              <a:t> </a:t>
            </a:r>
            <a:endParaRPr lang="en-US" altLang="en-US" b="0">
              <a:solidFill>
                <a:srgbClr val="FF0000"/>
              </a:solidFill>
              <a:cs typeface="Tahoma" panose="020B0604030504040204" pitchFamily="34" charset="0"/>
            </a:endParaRPr>
          </a:p>
          <a:p>
            <a:pPr algn="r" rtl="1" eaLnBrk="1" hangingPunct="1"/>
            <a:r>
              <a:rPr lang="fa-IR" altLang="en-US" b="0">
                <a:solidFill>
                  <a:schemeClr val="tx1"/>
                </a:solidFill>
                <a:cs typeface="Tahoma" panose="020B0604030504040204" pitchFamily="34" charset="0"/>
              </a:rPr>
              <a:t>       </a:t>
            </a:r>
          </a:p>
          <a:p>
            <a:pPr algn="r" rtl="1" eaLnBrk="1" hangingPunct="1"/>
            <a:r>
              <a:rPr lang="fa-IR" altLang="en-US" b="0">
                <a:solidFill>
                  <a:schemeClr val="tx1"/>
                </a:solidFill>
                <a:cs typeface=" Mitra" pitchFamily="2" charset="0"/>
              </a:rPr>
              <a:t>١- افزایش سطح مهارتهای کارکنان</a:t>
            </a:r>
          </a:p>
          <a:p>
            <a:pPr algn="r" rtl="1" eaLnBrk="1" hangingPunct="1"/>
            <a:r>
              <a:rPr lang="fa-IR" altLang="en-US" b="0">
                <a:solidFill>
                  <a:schemeClr val="tx1"/>
                </a:solidFill>
                <a:cs typeface=" Mitra" pitchFamily="2" charset="0"/>
              </a:rPr>
              <a:t>۲- افزایش سطح تخصص ها</a:t>
            </a:r>
            <a:endParaRPr lang="en-US" altLang="en-US" b="0">
              <a:solidFill>
                <a:schemeClr val="tx1"/>
              </a:solidFill>
              <a:cs typeface=" Mitra" pitchFamily="2" charset="0"/>
            </a:endParaRPr>
          </a:p>
          <a:p>
            <a:pPr algn="r" rtl="1" eaLnBrk="1" hangingPunct="1"/>
            <a:r>
              <a:rPr lang="fa-IR" altLang="en-US" b="0">
                <a:solidFill>
                  <a:schemeClr val="tx1"/>
                </a:solidFill>
                <a:cs typeface=" Mitra" pitchFamily="2" charset="0"/>
              </a:rPr>
              <a:t>۳- ورود تکنولوژی نوین</a:t>
            </a:r>
            <a:endParaRPr lang="en-US" altLang="en-US" b="0">
              <a:solidFill>
                <a:schemeClr val="tx1"/>
              </a:solidFill>
              <a:cs typeface=" Mitra" pitchFamily="2" charset="0"/>
            </a:endParaRPr>
          </a:p>
          <a:p>
            <a:pPr algn="r" rtl="1" eaLnBrk="1" hangingPunct="1"/>
            <a:r>
              <a:rPr lang="fa-IR" altLang="en-US" b="0">
                <a:solidFill>
                  <a:schemeClr val="tx1"/>
                </a:solidFill>
                <a:cs typeface=" Mitra" pitchFamily="2" charset="0"/>
              </a:rPr>
              <a:t>۴- ورود زنان به بازار کار</a:t>
            </a:r>
            <a:endParaRPr lang="en-US" altLang="en-US" b="0">
              <a:solidFill>
                <a:schemeClr val="tx1"/>
              </a:solidFill>
              <a:cs typeface=" Mitra" pitchFamily="2" charset="0"/>
            </a:endParaRPr>
          </a:p>
          <a:p>
            <a:pPr algn="r" rtl="1" eaLnBrk="1" hangingPunct="1"/>
            <a:r>
              <a:rPr lang="fa-IR" altLang="en-US" b="0">
                <a:solidFill>
                  <a:schemeClr val="tx1"/>
                </a:solidFill>
                <a:cs typeface=" Mitra" pitchFamily="2" charset="0"/>
              </a:rPr>
              <a:t>۵- تغییر وتحوّلات محیطی</a:t>
            </a:r>
            <a:endParaRPr lang="en-US" altLang="en-US" b="0">
              <a:solidFill>
                <a:schemeClr val="tx1"/>
              </a:solidFill>
              <a:cs typeface=" Mitra" pitchFamily="2" charset="0"/>
            </a:endParaRPr>
          </a:p>
          <a:p>
            <a:pPr algn="r" rtl="1" eaLnBrk="1" hangingPunct="1"/>
            <a:r>
              <a:rPr lang="fa-IR" altLang="en-US" b="0">
                <a:solidFill>
                  <a:schemeClr val="tx1"/>
                </a:solidFill>
                <a:cs typeface=" Mitra" pitchFamily="2" charset="0"/>
              </a:rPr>
              <a:t>در این دوره علاوه بر وظایف قبلی مدیریت منابع انسانی در تدوین استراتژی ها وراهبردهای سازمان مشارکت دارد زیرا برای اجرای استراتژی ها نیاز به نیروی انسانی کارآمد است ونیروی انسانی کارآمد نیز به راحتی در اختیار ما قرار نمیگیرد واین وظیفۀ مدیریت منابع انسانی است که این نیروها را فراهم کند.</a:t>
            </a:r>
            <a:endParaRPr lang="en-US" altLang="en-US" b="0">
              <a:solidFill>
                <a:schemeClr val="tx1"/>
              </a:solidFill>
              <a:cs typeface=" Mitra" pitchFamily="2" charset="0"/>
            </a:endParaRPr>
          </a:p>
        </p:txBody>
      </p:sp>
      <p:grpSp>
        <p:nvGrpSpPr>
          <p:cNvPr id="16387" name="Group 4"/>
          <p:cNvGrpSpPr>
            <a:grpSpLocks/>
          </p:cNvGrpSpPr>
          <p:nvPr/>
        </p:nvGrpSpPr>
        <p:grpSpPr bwMode="auto">
          <a:xfrm>
            <a:off x="7812088" y="6308725"/>
            <a:ext cx="1331912" cy="549275"/>
            <a:chOff x="4921" y="3974"/>
            <a:chExt cx="839" cy="346"/>
          </a:xfrm>
        </p:grpSpPr>
        <p:sp>
          <p:nvSpPr>
            <p:cNvPr id="16388" name="AutoShape 5">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6389" name="AutoShape 6">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Effect transition="in" filter="diamond(in)">
                                      <p:cBhvr>
                                        <p:cTn id="7" dur="2000"/>
                                        <p:tgtEl>
                                          <p:spTgt spid="125955">
                                            <p:txEl>
                                              <p:pRg st="0" end="0"/>
                                            </p:txEl>
                                          </p:spTgt>
                                        </p:tgtEl>
                                      </p:cBhvr>
                                    </p:animEffect>
                                  </p:childTnLst>
                                </p:cTn>
                              </p:par>
                            </p:childTnLst>
                          </p:cTn>
                        </p:par>
                        <p:par>
                          <p:cTn id="8" fill="hold" nodeType="afterGroup">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125955">
                                            <p:txEl>
                                              <p:pRg st="1" end="1"/>
                                            </p:txEl>
                                          </p:spTgt>
                                        </p:tgtEl>
                                        <p:attrNameLst>
                                          <p:attrName>style.visibility</p:attrName>
                                        </p:attrNameLst>
                                      </p:cBhvr>
                                      <p:to>
                                        <p:strVal val="visible"/>
                                      </p:to>
                                    </p:set>
                                    <p:animEffect transition="in" filter="diamond(in)">
                                      <p:cBhvr>
                                        <p:cTn id="11" dur="2000"/>
                                        <p:tgtEl>
                                          <p:spTgt spid="125955">
                                            <p:txEl>
                                              <p:pRg st="1" end="1"/>
                                            </p:txEl>
                                          </p:spTgt>
                                        </p:tgtEl>
                                      </p:cBhvr>
                                    </p:animEffect>
                                  </p:childTnLst>
                                </p:cTn>
                              </p:par>
                            </p:childTnLst>
                          </p:cTn>
                        </p:par>
                        <p:par>
                          <p:cTn id="12" fill="hold" nodeType="afterGroup">
                            <p:stCondLst>
                              <p:cond delay="4000"/>
                            </p:stCondLst>
                            <p:childTnLst>
                              <p:par>
                                <p:cTn id="13" presetID="8" presetClass="entr" presetSubtype="16" fill="hold" grpId="0" nodeType="afterEffect">
                                  <p:stCondLst>
                                    <p:cond delay="0"/>
                                  </p:stCondLst>
                                  <p:childTnLst>
                                    <p:set>
                                      <p:cBhvr>
                                        <p:cTn id="14" dur="1" fill="hold">
                                          <p:stCondLst>
                                            <p:cond delay="0"/>
                                          </p:stCondLst>
                                        </p:cTn>
                                        <p:tgtEl>
                                          <p:spTgt spid="125955">
                                            <p:txEl>
                                              <p:pRg st="2" end="2"/>
                                            </p:txEl>
                                          </p:spTgt>
                                        </p:tgtEl>
                                        <p:attrNameLst>
                                          <p:attrName>style.visibility</p:attrName>
                                        </p:attrNameLst>
                                      </p:cBhvr>
                                      <p:to>
                                        <p:strVal val="visible"/>
                                      </p:to>
                                    </p:set>
                                    <p:animEffect transition="in" filter="diamond(in)">
                                      <p:cBhvr>
                                        <p:cTn id="15" dur="2000"/>
                                        <p:tgtEl>
                                          <p:spTgt spid="125955">
                                            <p:txEl>
                                              <p:pRg st="2" end="2"/>
                                            </p:txEl>
                                          </p:spTgt>
                                        </p:tgtEl>
                                      </p:cBhvr>
                                    </p:animEffect>
                                  </p:childTnLst>
                                </p:cTn>
                              </p:par>
                            </p:childTnLst>
                          </p:cTn>
                        </p:par>
                        <p:par>
                          <p:cTn id="16" fill="hold" nodeType="afterGroup">
                            <p:stCondLst>
                              <p:cond delay="6000"/>
                            </p:stCondLst>
                            <p:childTnLst>
                              <p:par>
                                <p:cTn id="17" presetID="8" presetClass="entr" presetSubtype="16" fill="hold" grpId="0" nodeType="afterEffect">
                                  <p:stCondLst>
                                    <p:cond delay="0"/>
                                  </p:stCondLst>
                                  <p:childTnLst>
                                    <p:set>
                                      <p:cBhvr>
                                        <p:cTn id="18" dur="1" fill="hold">
                                          <p:stCondLst>
                                            <p:cond delay="0"/>
                                          </p:stCondLst>
                                        </p:cTn>
                                        <p:tgtEl>
                                          <p:spTgt spid="125955">
                                            <p:txEl>
                                              <p:pRg st="3" end="3"/>
                                            </p:txEl>
                                          </p:spTgt>
                                        </p:tgtEl>
                                        <p:attrNameLst>
                                          <p:attrName>style.visibility</p:attrName>
                                        </p:attrNameLst>
                                      </p:cBhvr>
                                      <p:to>
                                        <p:strVal val="visible"/>
                                      </p:to>
                                    </p:set>
                                    <p:animEffect transition="in" filter="diamond(in)">
                                      <p:cBhvr>
                                        <p:cTn id="19" dur="2000"/>
                                        <p:tgtEl>
                                          <p:spTgt spid="125955">
                                            <p:txEl>
                                              <p:pRg st="3" end="3"/>
                                            </p:txEl>
                                          </p:spTgt>
                                        </p:tgtEl>
                                      </p:cBhvr>
                                    </p:animEffect>
                                  </p:childTnLst>
                                </p:cTn>
                              </p:par>
                            </p:childTnLst>
                          </p:cTn>
                        </p:par>
                        <p:par>
                          <p:cTn id="20" fill="hold" nodeType="afterGroup">
                            <p:stCondLst>
                              <p:cond delay="8000"/>
                            </p:stCondLst>
                            <p:childTnLst>
                              <p:par>
                                <p:cTn id="21" presetID="8" presetClass="entr" presetSubtype="16" fill="hold" grpId="0" nodeType="afterEffect">
                                  <p:stCondLst>
                                    <p:cond delay="0"/>
                                  </p:stCondLst>
                                  <p:childTnLst>
                                    <p:set>
                                      <p:cBhvr>
                                        <p:cTn id="22" dur="1" fill="hold">
                                          <p:stCondLst>
                                            <p:cond delay="0"/>
                                          </p:stCondLst>
                                        </p:cTn>
                                        <p:tgtEl>
                                          <p:spTgt spid="125955">
                                            <p:txEl>
                                              <p:pRg st="4" end="4"/>
                                            </p:txEl>
                                          </p:spTgt>
                                        </p:tgtEl>
                                        <p:attrNameLst>
                                          <p:attrName>style.visibility</p:attrName>
                                        </p:attrNameLst>
                                      </p:cBhvr>
                                      <p:to>
                                        <p:strVal val="visible"/>
                                      </p:to>
                                    </p:set>
                                    <p:animEffect transition="in" filter="diamond(in)">
                                      <p:cBhvr>
                                        <p:cTn id="23" dur="2000"/>
                                        <p:tgtEl>
                                          <p:spTgt spid="125955">
                                            <p:txEl>
                                              <p:pRg st="4" end="4"/>
                                            </p:txEl>
                                          </p:spTgt>
                                        </p:tgtEl>
                                      </p:cBhvr>
                                    </p:animEffect>
                                  </p:childTnLst>
                                </p:cTn>
                              </p:par>
                            </p:childTnLst>
                          </p:cTn>
                        </p:par>
                        <p:par>
                          <p:cTn id="24" fill="hold" nodeType="afterGroup">
                            <p:stCondLst>
                              <p:cond delay="10000"/>
                            </p:stCondLst>
                            <p:childTnLst>
                              <p:par>
                                <p:cTn id="25" presetID="8" presetClass="entr" presetSubtype="16" fill="hold" grpId="0" nodeType="afterEffect">
                                  <p:stCondLst>
                                    <p:cond delay="0"/>
                                  </p:stCondLst>
                                  <p:childTnLst>
                                    <p:set>
                                      <p:cBhvr>
                                        <p:cTn id="26" dur="1" fill="hold">
                                          <p:stCondLst>
                                            <p:cond delay="0"/>
                                          </p:stCondLst>
                                        </p:cTn>
                                        <p:tgtEl>
                                          <p:spTgt spid="125955">
                                            <p:txEl>
                                              <p:pRg st="5" end="5"/>
                                            </p:txEl>
                                          </p:spTgt>
                                        </p:tgtEl>
                                        <p:attrNameLst>
                                          <p:attrName>style.visibility</p:attrName>
                                        </p:attrNameLst>
                                      </p:cBhvr>
                                      <p:to>
                                        <p:strVal val="visible"/>
                                      </p:to>
                                    </p:set>
                                    <p:animEffect transition="in" filter="diamond(in)">
                                      <p:cBhvr>
                                        <p:cTn id="27" dur="2000"/>
                                        <p:tgtEl>
                                          <p:spTgt spid="125955">
                                            <p:txEl>
                                              <p:pRg st="5" end="5"/>
                                            </p:txEl>
                                          </p:spTgt>
                                        </p:tgtEl>
                                      </p:cBhvr>
                                    </p:animEffect>
                                  </p:childTnLst>
                                </p:cTn>
                              </p:par>
                            </p:childTnLst>
                          </p:cTn>
                        </p:par>
                        <p:par>
                          <p:cTn id="28" fill="hold" nodeType="afterGroup">
                            <p:stCondLst>
                              <p:cond delay="12000"/>
                            </p:stCondLst>
                            <p:childTnLst>
                              <p:par>
                                <p:cTn id="29" presetID="8" presetClass="entr" presetSubtype="16" fill="hold" grpId="0" nodeType="afterEffect">
                                  <p:stCondLst>
                                    <p:cond delay="0"/>
                                  </p:stCondLst>
                                  <p:childTnLst>
                                    <p:set>
                                      <p:cBhvr>
                                        <p:cTn id="30" dur="1" fill="hold">
                                          <p:stCondLst>
                                            <p:cond delay="0"/>
                                          </p:stCondLst>
                                        </p:cTn>
                                        <p:tgtEl>
                                          <p:spTgt spid="125955">
                                            <p:txEl>
                                              <p:pRg st="6" end="6"/>
                                            </p:txEl>
                                          </p:spTgt>
                                        </p:tgtEl>
                                        <p:attrNameLst>
                                          <p:attrName>style.visibility</p:attrName>
                                        </p:attrNameLst>
                                      </p:cBhvr>
                                      <p:to>
                                        <p:strVal val="visible"/>
                                      </p:to>
                                    </p:set>
                                    <p:animEffect transition="in" filter="diamond(in)">
                                      <p:cBhvr>
                                        <p:cTn id="31" dur="2000"/>
                                        <p:tgtEl>
                                          <p:spTgt spid="125955">
                                            <p:txEl>
                                              <p:pRg st="6" end="6"/>
                                            </p:txEl>
                                          </p:spTgt>
                                        </p:tgtEl>
                                      </p:cBhvr>
                                    </p:animEffect>
                                  </p:childTnLst>
                                </p:cTn>
                              </p:par>
                            </p:childTnLst>
                          </p:cTn>
                        </p:par>
                        <p:par>
                          <p:cTn id="32" fill="hold" nodeType="afterGroup">
                            <p:stCondLst>
                              <p:cond delay="14000"/>
                            </p:stCondLst>
                            <p:childTnLst>
                              <p:par>
                                <p:cTn id="33" presetID="8" presetClass="entr" presetSubtype="16" fill="hold" grpId="0" nodeType="afterEffect">
                                  <p:stCondLst>
                                    <p:cond delay="0"/>
                                  </p:stCondLst>
                                  <p:childTnLst>
                                    <p:set>
                                      <p:cBhvr>
                                        <p:cTn id="34" dur="1" fill="hold">
                                          <p:stCondLst>
                                            <p:cond delay="0"/>
                                          </p:stCondLst>
                                        </p:cTn>
                                        <p:tgtEl>
                                          <p:spTgt spid="125955">
                                            <p:txEl>
                                              <p:pRg st="7" end="7"/>
                                            </p:txEl>
                                          </p:spTgt>
                                        </p:tgtEl>
                                        <p:attrNameLst>
                                          <p:attrName>style.visibility</p:attrName>
                                        </p:attrNameLst>
                                      </p:cBhvr>
                                      <p:to>
                                        <p:strVal val="visible"/>
                                      </p:to>
                                    </p:set>
                                    <p:animEffect transition="in" filter="diamond(in)">
                                      <p:cBhvr>
                                        <p:cTn id="35" dur="2000"/>
                                        <p:tgtEl>
                                          <p:spTgt spid="1259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5076825" y="404813"/>
            <a:ext cx="36861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3200">
                <a:solidFill>
                  <a:srgbClr val="FF0000"/>
                </a:solidFill>
                <a:cs typeface="Nasim" panose="00000700000000000000" pitchFamily="2" charset="-78"/>
              </a:rPr>
              <a:t>دورۀ فراکارآفرینی</a:t>
            </a:r>
          </a:p>
        </p:txBody>
      </p:sp>
      <p:sp>
        <p:nvSpPr>
          <p:cNvPr id="13317" name="Rectangle 5"/>
          <p:cNvSpPr>
            <a:spLocks noChangeArrowheads="1"/>
          </p:cNvSpPr>
          <p:nvPr/>
        </p:nvSpPr>
        <p:spPr bwMode="auto">
          <a:xfrm>
            <a:off x="323850" y="933450"/>
            <a:ext cx="8351838" cy="532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400">
                <a:cs typeface=" Mitra" pitchFamily="2" charset="0"/>
              </a:rPr>
              <a:t> </a:t>
            </a:r>
            <a:endParaRPr lang="en-US" altLang="en-US" sz="2400">
              <a:cs typeface=" Mitra" pitchFamily="2" charset="0"/>
            </a:endParaRPr>
          </a:p>
          <a:p>
            <a:pPr algn="r" rtl="1" eaLnBrk="1" hangingPunct="1"/>
            <a:r>
              <a:rPr lang="fa-IR" altLang="en-US" sz="2400">
                <a:cs typeface=" Mitra" pitchFamily="2" charset="0"/>
              </a:rPr>
              <a:t>  دراین دوره هیچ استراتژی ای تدوین نمی گردد مگر آنکه واحد مدیریت منابع انسانی آن را تائید نماید زیرا در واقع کلیدی ترین عامل برای موفقیّت سازمانها عامل انسانی است.در واقع در این دوره مدیران منابع انسانی به جایگاه شریک راهبردی سازمان میرسندو به همین جهت دوّمین حقوق پس از مدیرعامل به مدیر منابع انسانی داده میشود (به همین جهت نیز بحث حسابداری منابع انسانی </a:t>
            </a:r>
            <a:r>
              <a:rPr lang="en-US" altLang="en-US" sz="2400">
                <a:cs typeface=" Mitra" pitchFamily="2" charset="0"/>
              </a:rPr>
              <a:t>Human Resource Accounting</a:t>
            </a:r>
            <a:r>
              <a:rPr lang="fa-IR" altLang="en-US" sz="2400">
                <a:cs typeface=" Mitra" pitchFamily="2" charset="0"/>
              </a:rPr>
              <a:t> مطرح میگردد.)</a:t>
            </a:r>
            <a:endParaRPr lang="en-US" altLang="en-US" sz="2400">
              <a:cs typeface=" Mitra" pitchFamily="2" charset="0"/>
            </a:endParaRPr>
          </a:p>
          <a:p>
            <a:pPr algn="r" rtl="1" eaLnBrk="1" hangingPunct="1"/>
            <a:r>
              <a:rPr lang="fa-IR" altLang="en-US" sz="2800" b="1">
                <a:solidFill>
                  <a:srgbClr val="FF0000"/>
                </a:solidFill>
                <a:cs typeface="B Zar" panose="00000400000000000000" pitchFamily="2" charset="-78"/>
              </a:rPr>
              <a:t>عوامل ﻤﺆثر بر مدیریت منابع انسانی</a:t>
            </a:r>
            <a:endParaRPr lang="en-US" altLang="en-US" sz="2800" b="1">
              <a:solidFill>
                <a:srgbClr val="FF0000"/>
              </a:solidFill>
              <a:cs typeface="B Zar" panose="00000400000000000000" pitchFamily="2" charset="-78"/>
            </a:endParaRPr>
          </a:p>
          <a:p>
            <a:pPr algn="r" rtl="1" eaLnBrk="1" hangingPunct="1"/>
            <a:r>
              <a:rPr lang="fa-IR" altLang="en-US" sz="2400" b="1">
                <a:cs typeface=" Mitra" pitchFamily="2" charset="0"/>
              </a:rPr>
              <a:t>   </a:t>
            </a:r>
            <a:r>
              <a:rPr lang="fa-IR" altLang="en-US" sz="2800" b="1">
                <a:cs typeface=" Mitra" pitchFamily="2" charset="0"/>
              </a:rPr>
              <a:t>به طور کلّی دو دسته عوامل وجودارند که عبارتند از:</a:t>
            </a:r>
            <a:endParaRPr lang="en-US" altLang="en-US" sz="2800" b="1">
              <a:cs typeface=" Mitra" pitchFamily="2" charset="0"/>
            </a:endParaRPr>
          </a:p>
          <a:p>
            <a:pPr algn="r" rtl="1" eaLnBrk="1" hangingPunct="1"/>
            <a:r>
              <a:rPr lang="fa-IR" altLang="en-US" sz="2400">
                <a:cs typeface=" Mitra" pitchFamily="2" charset="0"/>
              </a:rPr>
              <a:t>١- عوامل درونی : که در اختیار سازمان میباشد ماتند مٲموریت و رسالات سازمان سیاست ها و خط مشی های جوّ و فرهنگ سازمان و... </a:t>
            </a:r>
            <a:endParaRPr lang="en-US" altLang="en-US" sz="2400">
              <a:cs typeface=" Mitra" pitchFamily="2" charset="0"/>
            </a:endParaRPr>
          </a:p>
          <a:p>
            <a:pPr algn="r" rtl="1" eaLnBrk="1" hangingPunct="1"/>
            <a:r>
              <a:rPr lang="fa-IR" altLang="en-US" sz="2400">
                <a:cs typeface=" Mitra" pitchFamily="2" charset="0"/>
              </a:rPr>
              <a:t>2- عوامل بیرونی : که همان عوامل محیطی هستند و خارج از سازمان میباشند مانند رقبا مشتریان قوانین ومقررات تکنولوژی شرایط اقتصادی سهامداران٬ اتحادیّه های کارگری و</a:t>
            </a:r>
            <a:r>
              <a:rPr lang="en-US" altLang="en-US" sz="2400">
                <a:cs typeface=" Mitra" pitchFamily="2" charset="0"/>
              </a:rPr>
              <a:t>…r</a:t>
            </a:r>
          </a:p>
        </p:txBody>
      </p:sp>
      <p:grpSp>
        <p:nvGrpSpPr>
          <p:cNvPr id="17412" name="Group 9"/>
          <p:cNvGrpSpPr>
            <a:grpSpLocks/>
          </p:cNvGrpSpPr>
          <p:nvPr/>
        </p:nvGrpSpPr>
        <p:grpSpPr bwMode="auto">
          <a:xfrm>
            <a:off x="7812088" y="6308725"/>
            <a:ext cx="1331912" cy="549275"/>
            <a:chOff x="4921" y="3974"/>
            <a:chExt cx="839" cy="346"/>
          </a:xfrm>
        </p:grpSpPr>
        <p:sp>
          <p:nvSpPr>
            <p:cNvPr id="17413" name="AutoShape 10">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7414" name="AutoShape 11">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3316"/>
                                        </p:tgtEl>
                                        <p:attrNameLst>
                                          <p:attrName>style.visibility</p:attrName>
                                        </p:attrNameLst>
                                      </p:cBhvr>
                                      <p:to>
                                        <p:strVal val="visible"/>
                                      </p:to>
                                    </p:set>
                                    <p:anim calcmode="lin" valueType="num">
                                      <p:cBhvr>
                                        <p:cTn id="7" dur="500" decel="50000" fill="hold">
                                          <p:stCondLst>
                                            <p:cond delay="0"/>
                                          </p:stCondLst>
                                        </p:cTn>
                                        <p:tgtEl>
                                          <p:spTgt spid="1331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331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3316"/>
                                        </p:tgtEl>
                                        <p:attrNameLst>
                                          <p:attrName>ppt_w</p:attrName>
                                        </p:attrNameLst>
                                      </p:cBhvr>
                                      <p:tavLst>
                                        <p:tav tm="0">
                                          <p:val>
                                            <p:strVal val="#ppt_w*.05"/>
                                          </p:val>
                                        </p:tav>
                                        <p:tav tm="100000">
                                          <p:val>
                                            <p:strVal val="#ppt_w"/>
                                          </p:val>
                                        </p:tav>
                                      </p:tavLst>
                                    </p:anim>
                                    <p:anim calcmode="lin" valueType="num">
                                      <p:cBhvr>
                                        <p:cTn id="10" dur="1000" fill="hold"/>
                                        <p:tgtEl>
                                          <p:spTgt spid="1331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331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331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331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3316"/>
                                        </p:tgtEl>
                                      </p:cBhvr>
                                    </p:animEffect>
                                  </p:childTnLst>
                                </p:cTn>
                              </p:par>
                            </p:childTnLst>
                          </p:cTn>
                        </p:par>
                        <p:par>
                          <p:cTn id="15" fill="hold" nodeType="afterGroup">
                            <p:stCondLst>
                              <p:cond delay="1000"/>
                            </p:stCondLst>
                            <p:childTnLst>
                              <p:par>
                                <p:cTn id="16" presetID="4" presetClass="entr" presetSubtype="16" fill="hold" grpId="0" nodeType="afterEffect">
                                  <p:stCondLst>
                                    <p:cond delay="0"/>
                                  </p:stCondLst>
                                  <p:childTnLst>
                                    <p:set>
                                      <p:cBhvr>
                                        <p:cTn id="17" dur="1" fill="hold">
                                          <p:stCondLst>
                                            <p:cond delay="0"/>
                                          </p:stCondLst>
                                        </p:cTn>
                                        <p:tgtEl>
                                          <p:spTgt spid="13317"/>
                                        </p:tgtEl>
                                        <p:attrNameLst>
                                          <p:attrName>style.visibility</p:attrName>
                                        </p:attrNameLst>
                                      </p:cBhvr>
                                      <p:to>
                                        <p:strVal val="visible"/>
                                      </p:to>
                                    </p:set>
                                    <p:animEffect transition="in" filter="box(in)">
                                      <p:cBhvr>
                                        <p:cTn id="18" dur="20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ChangeArrowheads="1"/>
          </p:cNvSpPr>
          <p:nvPr/>
        </p:nvSpPr>
        <p:spPr bwMode="auto">
          <a:xfrm>
            <a:off x="3463925" y="661988"/>
            <a:ext cx="51609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800" b="1">
                <a:solidFill>
                  <a:srgbClr val="FF0000"/>
                </a:solidFill>
                <a:cs typeface="Nasim" panose="00000700000000000000" pitchFamily="2" charset="-78"/>
              </a:rPr>
              <a:t>سیستم مدیریت منابع انسانی</a:t>
            </a:r>
          </a:p>
        </p:txBody>
      </p:sp>
      <p:sp>
        <p:nvSpPr>
          <p:cNvPr id="14341" name="Rectangle 5"/>
          <p:cNvSpPr>
            <a:spLocks noChangeArrowheads="1"/>
          </p:cNvSpPr>
          <p:nvPr/>
        </p:nvSpPr>
        <p:spPr bwMode="auto">
          <a:xfrm>
            <a:off x="395288" y="954088"/>
            <a:ext cx="8497887" cy="5116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r" rtl="1" eaLnBrk="1" hangingPunct="1">
              <a:defRPr/>
            </a:pPr>
            <a:r>
              <a:rPr lang="en-US" altLang="en-US" sz="2200">
                <a:cs typeface=" Mitra" pitchFamily="2" charset="0"/>
              </a:rPr>
              <a:t> </a:t>
            </a:r>
          </a:p>
          <a:p>
            <a:pPr algn="r" rtl="1" eaLnBrk="1" hangingPunct="1">
              <a:defRPr/>
            </a:pPr>
            <a:r>
              <a:rPr lang="fa-IR" altLang="en-US" sz="2200">
                <a:cs typeface=" Mitra" pitchFamily="2" charset="0"/>
              </a:rPr>
              <a:t>◄</a:t>
            </a:r>
            <a:r>
              <a:rPr lang="fa-IR" altLang="en-US" sz="220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cs typeface=" Mitra" pitchFamily="2" charset="0"/>
              </a:rPr>
              <a:t> </a:t>
            </a:r>
            <a:r>
              <a:rPr lang="fa-IR" altLang="en-US" sz="2200">
                <a:cs typeface=" Mitra" pitchFamily="2" charset="0"/>
              </a:rPr>
              <a:t>سیستم مجموعه ای از اجزاست که برای رسیدن به هدف مشترک با هم تعامل وهمکاری دارند .همۀ فرآیندهای مدیریت منابع انسانی باید در قالب سیستمی باشند .از مهمترین پی آمدهای تفکّر سیستمی آن بود که روابط تعاملی را جایگزین روابط علّی ومعلولی کرد .در مکتب کلاسیک ها روابط علّی ومعلولی برقرار بود یعنی گفته میشد که هر گاه متغییرمستقل تغییر کند متغییر وابسته نیز تغییر میکند . در تعاملی گفته میشود نه تنها متغییروابسته تحت تاثیر متغییر مستقل تغییر میکند بلکه خود نیز متغییر مستقل را تحت تاثیر قرار میدهد . </a:t>
            </a:r>
            <a:endParaRPr lang="en-US" altLang="en-US" sz="2200">
              <a:cs typeface=" Mitra" pitchFamily="2" charset="0"/>
            </a:endParaRPr>
          </a:p>
          <a:p>
            <a:pPr algn="r" rtl="1" eaLnBrk="1" hangingPunct="1">
              <a:defRPr/>
            </a:pPr>
            <a:r>
              <a:rPr lang="fa-IR" altLang="en-US" sz="2200">
                <a:cs typeface=" Mitra" pitchFamily="2" charset="0"/>
              </a:rPr>
              <a:t>به طوری که مشاهده خواهد شد سیستم مدیریت منابع انسانی دارای یک سری ورودی ها پردازشگرها خروجی ها و بازخوردها میباشد .</a:t>
            </a:r>
            <a:endParaRPr lang="en-US" altLang="en-US" sz="2200">
              <a:cs typeface=" Mitra" pitchFamily="2" charset="0"/>
            </a:endParaRPr>
          </a:p>
          <a:p>
            <a:pPr algn="r" rtl="1" eaLnBrk="1" hangingPunct="1">
              <a:defRPr/>
            </a:pPr>
            <a:r>
              <a:rPr lang="fa-IR" altLang="en-US" sz="2200">
                <a:cs typeface=" Mitra" pitchFamily="2" charset="0"/>
              </a:rPr>
              <a:t>١- ورودی ها : ورودی های سیستم مدیریت منابع انسانی یک سلسله منابع می باشد که عبارتند از: </a:t>
            </a:r>
            <a:endParaRPr lang="en-US" altLang="en-US" sz="2200">
              <a:cs typeface=" Mitra" pitchFamily="2" charset="0"/>
            </a:endParaRPr>
          </a:p>
          <a:p>
            <a:pPr algn="r" rtl="1" eaLnBrk="1" hangingPunct="1">
              <a:defRPr/>
            </a:pPr>
            <a:r>
              <a:rPr lang="fa-IR" altLang="en-US" sz="2200">
                <a:cs typeface=" Mitra" pitchFamily="2" charset="0"/>
              </a:rPr>
              <a:t>                         ١- منابع مادّی مانند سرمایه تکنولوژی حقوق ودستمزد انسان و....                                                              </a:t>
            </a:r>
            <a:endParaRPr lang="en-US" altLang="en-US" sz="2200">
              <a:cs typeface=" Mitra" pitchFamily="2" charset="0"/>
            </a:endParaRPr>
          </a:p>
          <a:p>
            <a:pPr algn="r" rtl="1" eaLnBrk="1" hangingPunct="1">
              <a:defRPr/>
            </a:pPr>
            <a:r>
              <a:rPr lang="fa-IR" altLang="en-US" sz="2200">
                <a:cs typeface=" Mitra" pitchFamily="2" charset="0"/>
              </a:rPr>
              <a:t>                         ۲- منابع غیر مادّی مانند اطلاعات قوانین روشهای انجام کارو....</a:t>
            </a:r>
            <a:endParaRPr lang="en-US" altLang="en-US" sz="2200">
              <a:cs typeface=" Mitra" pitchFamily="2" charset="0"/>
            </a:endParaRPr>
          </a:p>
          <a:p>
            <a:pPr algn="r" rtl="1" eaLnBrk="1" hangingPunct="1">
              <a:defRPr/>
            </a:pPr>
            <a:r>
              <a:rPr lang="fa-IR" altLang="en-US" sz="2200">
                <a:cs typeface=" Mitra" pitchFamily="2" charset="0"/>
              </a:rPr>
              <a:t>                         ۳- منابع ارزشی مانند هنجارها ،  فرهنگ ،  ارزش ها ، بایدهاو....</a:t>
            </a:r>
          </a:p>
        </p:txBody>
      </p:sp>
      <p:grpSp>
        <p:nvGrpSpPr>
          <p:cNvPr id="18436" name="Group 9"/>
          <p:cNvGrpSpPr>
            <a:grpSpLocks/>
          </p:cNvGrpSpPr>
          <p:nvPr/>
        </p:nvGrpSpPr>
        <p:grpSpPr bwMode="auto">
          <a:xfrm>
            <a:off x="7812088" y="6308725"/>
            <a:ext cx="1331912" cy="549275"/>
            <a:chOff x="4921" y="3974"/>
            <a:chExt cx="839" cy="346"/>
          </a:xfrm>
        </p:grpSpPr>
        <p:sp>
          <p:nvSpPr>
            <p:cNvPr id="18437" name="AutoShape 10">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8438" name="AutoShape 11">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blinds(horizontal)">
                                      <p:cBhvr>
                                        <p:cTn id="7" dur="500"/>
                                        <p:tgtEl>
                                          <p:spTgt spid="14340"/>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4341"/>
                                        </p:tgtEl>
                                        <p:attrNameLst>
                                          <p:attrName>style.visibility</p:attrName>
                                        </p:attrNameLst>
                                      </p:cBhvr>
                                      <p:to>
                                        <p:strVal val="visible"/>
                                      </p:to>
                                    </p:set>
                                    <p:animEffect transition="in" filter="checkerboard(across)">
                                      <p:cBhvr>
                                        <p:cTn id="11" dur="5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4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ChangeArrowheads="1"/>
          </p:cNvSpPr>
          <p:nvPr/>
        </p:nvSpPr>
        <p:spPr bwMode="auto">
          <a:xfrm>
            <a:off x="250825" y="636588"/>
            <a:ext cx="8713788"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000">
                <a:cs typeface=" Mitra" pitchFamily="2" charset="0"/>
              </a:rPr>
              <a:t>در ورودی هاممکن است منبعی دارای چند وجه باشد مانند انسان که کار او منبع مادّی وفکر او منبع غیرمادّی محسوب می گردد .</a:t>
            </a:r>
            <a:endParaRPr lang="en-US" altLang="en-US" sz="2000">
              <a:cs typeface=" Mitra" pitchFamily="2" charset="0"/>
            </a:endParaRPr>
          </a:p>
          <a:p>
            <a:pPr algn="r" rtl="1" eaLnBrk="1" hangingPunct="1"/>
            <a:r>
              <a:rPr lang="fa-IR" altLang="en-US" sz="2000">
                <a:cs typeface=" Mitra" pitchFamily="2" charset="0"/>
              </a:rPr>
              <a:t>۲- </a:t>
            </a:r>
            <a:r>
              <a:rPr lang="fa-IR" altLang="en-US" sz="2000">
                <a:solidFill>
                  <a:srgbClr val="FF0000"/>
                </a:solidFill>
                <a:cs typeface=" Mitra" pitchFamily="2" charset="0"/>
              </a:rPr>
              <a:t>پردازشگرها</a:t>
            </a:r>
            <a:r>
              <a:rPr lang="fa-IR" altLang="en-US" sz="2000">
                <a:cs typeface=" Mitra" pitchFamily="2" charset="0"/>
              </a:rPr>
              <a:t> : پردازشگرهای سیستم مدیریت منابع انسانی نظام هائی را شامل میشود که عبارتند از:  </a:t>
            </a:r>
            <a:endParaRPr lang="en-US" altLang="en-US" sz="2000">
              <a:cs typeface=" Mitra" pitchFamily="2" charset="0"/>
            </a:endParaRPr>
          </a:p>
          <a:p>
            <a:pPr algn="r" rtl="1" eaLnBrk="1" hangingPunct="1"/>
            <a:r>
              <a:rPr lang="fa-IR" altLang="en-US" sz="2000">
                <a:cs typeface=" Mitra" pitchFamily="2" charset="0"/>
              </a:rPr>
              <a:t>                       ١- نظام جذب واستخدام </a:t>
            </a:r>
            <a:endParaRPr lang="en-US" altLang="en-US" sz="2000">
              <a:cs typeface=" Mitra" pitchFamily="2" charset="0"/>
            </a:endParaRPr>
          </a:p>
          <a:p>
            <a:pPr algn="r" rtl="1" eaLnBrk="1" hangingPunct="1"/>
            <a:r>
              <a:rPr lang="fa-IR" altLang="en-US" sz="2000">
                <a:cs typeface=" Mitra" pitchFamily="2" charset="0"/>
              </a:rPr>
              <a:t>                       ۲- نظام آموزش وبهسازی </a:t>
            </a:r>
            <a:endParaRPr lang="en-US" altLang="en-US" sz="2000">
              <a:cs typeface=" Mitra" pitchFamily="2" charset="0"/>
            </a:endParaRPr>
          </a:p>
          <a:p>
            <a:pPr algn="r" rtl="1" eaLnBrk="1" hangingPunct="1"/>
            <a:r>
              <a:rPr lang="fa-IR" altLang="en-US" sz="2000">
                <a:cs typeface=" Mitra" pitchFamily="2" charset="0"/>
              </a:rPr>
              <a:t>                       ۳- نظام به کارگیری وانتصاب </a:t>
            </a:r>
            <a:endParaRPr lang="en-US" altLang="en-US" sz="2000">
              <a:cs typeface=" Mitra" pitchFamily="2" charset="0"/>
            </a:endParaRPr>
          </a:p>
          <a:p>
            <a:pPr algn="r" rtl="1" eaLnBrk="1" hangingPunct="1"/>
            <a:r>
              <a:rPr lang="fa-IR" altLang="en-US" sz="2000">
                <a:cs typeface=" Mitra" pitchFamily="2" charset="0"/>
              </a:rPr>
              <a:t>                       ۴- نظام نگهداشت منابع انسانی </a:t>
            </a:r>
            <a:endParaRPr lang="en-US" altLang="en-US" sz="2000">
              <a:cs typeface=" Mitra" pitchFamily="2" charset="0"/>
            </a:endParaRPr>
          </a:p>
          <a:p>
            <a:pPr algn="r" rtl="1" eaLnBrk="1" hangingPunct="1"/>
            <a:r>
              <a:rPr lang="fa-IR" altLang="en-US" sz="2000">
                <a:cs typeface=" Mitra" pitchFamily="2" charset="0"/>
              </a:rPr>
              <a:t>همانگونه که ملاحظه میشود پردازشگرها همان فرآیندهای اساسی مدیریت منابع انسانی هستند وهیچ فعالیتی خارج از این چهارفرآیند نیست .  چهار فرآیند فوق روی هم تٲثیر متقابل دارند یعنی اگر یکی از آنها درست باشد امّا دیگری خوب عمل نکند کلّ سیستم پردازش عملکرد خوبی نخواهد داشت. </a:t>
            </a:r>
            <a:endParaRPr lang="en-US" altLang="en-US" sz="2000">
              <a:cs typeface=" Mitra" pitchFamily="2" charset="0"/>
            </a:endParaRPr>
          </a:p>
          <a:p>
            <a:pPr algn="r" rtl="1" eaLnBrk="1" hangingPunct="1"/>
            <a:r>
              <a:rPr lang="fa-IR" altLang="en-US" sz="2000">
                <a:cs typeface=" Mitra" pitchFamily="2" charset="0"/>
              </a:rPr>
              <a:t>۳- </a:t>
            </a:r>
            <a:r>
              <a:rPr lang="fa-IR" altLang="en-US" sz="2000">
                <a:solidFill>
                  <a:srgbClr val="FF0000"/>
                </a:solidFill>
                <a:cs typeface=" Mitra" pitchFamily="2" charset="0"/>
              </a:rPr>
              <a:t>خروجی ها</a:t>
            </a:r>
            <a:r>
              <a:rPr lang="fa-IR" altLang="en-US" sz="2000">
                <a:cs typeface=" Mitra" pitchFamily="2" charset="0"/>
              </a:rPr>
              <a:t> : خروجی ها ویا برون داده های سیستم مدیریت منابع انسانی یک سلسله منافع هستند که عبارتند از: </a:t>
            </a:r>
            <a:endParaRPr lang="en-US" altLang="en-US" sz="2000">
              <a:cs typeface=" Mitra" pitchFamily="2" charset="0"/>
            </a:endParaRPr>
          </a:p>
          <a:p>
            <a:pPr algn="r" rtl="1" eaLnBrk="1" hangingPunct="1"/>
            <a:r>
              <a:rPr lang="fa-IR" altLang="en-US" sz="2000">
                <a:cs typeface=" Mitra" pitchFamily="2" charset="0"/>
              </a:rPr>
              <a:t>                    ١- منافع سازمان</a:t>
            </a:r>
            <a:endParaRPr lang="en-US" altLang="en-US" sz="2000">
              <a:cs typeface=" Mitra" pitchFamily="2" charset="0"/>
            </a:endParaRPr>
          </a:p>
          <a:p>
            <a:pPr algn="r" rtl="1" eaLnBrk="1" hangingPunct="1"/>
            <a:r>
              <a:rPr lang="fa-IR" altLang="en-US" sz="2000">
                <a:cs typeface=" Mitra" pitchFamily="2" charset="0"/>
              </a:rPr>
              <a:t>                    ۲- منافع جامعه</a:t>
            </a:r>
            <a:endParaRPr lang="en-US" altLang="en-US" sz="2000">
              <a:cs typeface=" Mitra" pitchFamily="2" charset="0"/>
            </a:endParaRPr>
          </a:p>
          <a:p>
            <a:pPr algn="r" rtl="1" eaLnBrk="1" hangingPunct="1"/>
            <a:r>
              <a:rPr lang="fa-IR" altLang="en-US" sz="2000">
                <a:cs typeface=" Mitra" pitchFamily="2" charset="0"/>
              </a:rPr>
              <a:t>                    ۳- منافع فرد  </a:t>
            </a:r>
            <a:endParaRPr lang="en-US" altLang="en-US" sz="2000">
              <a:cs typeface=" Mitra" pitchFamily="2" charset="0"/>
            </a:endParaRPr>
          </a:p>
          <a:p>
            <a:pPr algn="r" rtl="1" eaLnBrk="1" hangingPunct="1"/>
            <a:r>
              <a:rPr lang="fa-IR" altLang="en-US" sz="2000">
                <a:cs typeface=" Mitra" pitchFamily="2" charset="0"/>
              </a:rPr>
              <a:t>در واقع اگر سیستم خوب عمل کند پی آمدش این منافع می باشد .  منافع فرد وجامعه وسازمان بایکدیگر ارتباط دارند .</a:t>
            </a:r>
          </a:p>
        </p:txBody>
      </p:sp>
      <p:grpSp>
        <p:nvGrpSpPr>
          <p:cNvPr id="19459" name="Group 8"/>
          <p:cNvGrpSpPr>
            <a:grpSpLocks/>
          </p:cNvGrpSpPr>
          <p:nvPr/>
        </p:nvGrpSpPr>
        <p:grpSpPr bwMode="auto">
          <a:xfrm>
            <a:off x="7812088" y="6308725"/>
            <a:ext cx="1331912" cy="549275"/>
            <a:chOff x="4921" y="3974"/>
            <a:chExt cx="839" cy="346"/>
          </a:xfrm>
        </p:grpSpPr>
        <p:sp>
          <p:nvSpPr>
            <p:cNvPr id="19460" name="AutoShape 9">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461" name="AutoShape 10">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checkerboard(across)">
                                      <p:cBhvr>
                                        <p:cTn id="7" dur="5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0" y="900113"/>
            <a:ext cx="9144000" cy="478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r" rtl="1">
              <a:tabLst>
                <a:tab pos="552450" algn="l"/>
              </a:tabLst>
              <a:defRPr>
                <a:solidFill>
                  <a:schemeClr val="tx1"/>
                </a:solidFill>
                <a:latin typeface="Arial" panose="020B0604020202020204" pitchFamily="34" charset="0"/>
                <a:cs typeface="Arial" panose="020B0604020202020204" pitchFamily="34" charset="0"/>
              </a:defRPr>
            </a:lvl1pPr>
            <a:lvl2pPr algn="r" rtl="1">
              <a:tabLst>
                <a:tab pos="552450" algn="l"/>
              </a:tabLst>
              <a:defRPr>
                <a:solidFill>
                  <a:schemeClr val="tx1"/>
                </a:solidFill>
                <a:latin typeface="Arial" panose="020B0604020202020204" pitchFamily="34" charset="0"/>
                <a:cs typeface="Arial" panose="020B0604020202020204" pitchFamily="34" charset="0"/>
              </a:defRPr>
            </a:lvl2pPr>
            <a:lvl3pPr algn="r" rtl="1">
              <a:tabLst>
                <a:tab pos="552450" algn="l"/>
              </a:tabLst>
              <a:defRPr>
                <a:solidFill>
                  <a:schemeClr val="tx1"/>
                </a:solidFill>
                <a:latin typeface="Arial" panose="020B0604020202020204" pitchFamily="34" charset="0"/>
                <a:cs typeface="Arial" panose="020B0604020202020204" pitchFamily="34" charset="0"/>
              </a:defRPr>
            </a:lvl3pPr>
            <a:lvl4pPr algn="r" rtl="1">
              <a:tabLst>
                <a:tab pos="552450" algn="l"/>
              </a:tabLst>
              <a:defRPr>
                <a:solidFill>
                  <a:schemeClr val="tx1"/>
                </a:solidFill>
                <a:latin typeface="Arial" panose="020B0604020202020204" pitchFamily="34" charset="0"/>
                <a:cs typeface="Arial" panose="020B0604020202020204" pitchFamily="34" charset="0"/>
              </a:defRPr>
            </a:lvl4pPr>
            <a:lvl5pPr algn="r" rtl="1">
              <a:tabLst>
                <a:tab pos="552450" algn="l"/>
              </a:tabLst>
              <a:defRPr>
                <a:solidFill>
                  <a:schemeClr val="tx1"/>
                </a:solidFill>
                <a:latin typeface="Arial" panose="020B0604020202020204" pitchFamily="34" charset="0"/>
                <a:cs typeface="Arial" panose="020B0604020202020204" pitchFamily="34" charset="0"/>
              </a:defRPr>
            </a:lvl5pPr>
            <a:lvl6pPr algn="r" rtl="1" fontAlgn="base">
              <a:spcBef>
                <a:spcPct val="0"/>
              </a:spcBef>
              <a:spcAft>
                <a:spcPct val="0"/>
              </a:spcAft>
              <a:tabLst>
                <a:tab pos="552450" algn="l"/>
              </a:tabLst>
              <a:defRPr>
                <a:solidFill>
                  <a:schemeClr val="tx1"/>
                </a:solidFill>
                <a:latin typeface="Arial" panose="020B0604020202020204" pitchFamily="34" charset="0"/>
                <a:cs typeface="Arial" panose="020B0604020202020204" pitchFamily="34" charset="0"/>
              </a:defRPr>
            </a:lvl6pPr>
            <a:lvl7pPr algn="r" rtl="1" fontAlgn="base">
              <a:spcBef>
                <a:spcPct val="0"/>
              </a:spcBef>
              <a:spcAft>
                <a:spcPct val="0"/>
              </a:spcAft>
              <a:tabLst>
                <a:tab pos="552450" algn="l"/>
              </a:tabLst>
              <a:defRPr>
                <a:solidFill>
                  <a:schemeClr val="tx1"/>
                </a:solidFill>
                <a:latin typeface="Arial" panose="020B0604020202020204" pitchFamily="34" charset="0"/>
                <a:cs typeface="Arial" panose="020B0604020202020204" pitchFamily="34" charset="0"/>
              </a:defRPr>
            </a:lvl7pPr>
            <a:lvl8pPr algn="r" rtl="1" fontAlgn="base">
              <a:spcBef>
                <a:spcPct val="0"/>
              </a:spcBef>
              <a:spcAft>
                <a:spcPct val="0"/>
              </a:spcAft>
              <a:tabLst>
                <a:tab pos="552450" algn="l"/>
              </a:tabLst>
              <a:defRPr>
                <a:solidFill>
                  <a:schemeClr val="tx1"/>
                </a:solidFill>
                <a:latin typeface="Arial" panose="020B0604020202020204" pitchFamily="34" charset="0"/>
                <a:cs typeface="Arial" panose="020B0604020202020204" pitchFamily="34" charset="0"/>
              </a:defRPr>
            </a:lvl8pPr>
            <a:lvl9pPr algn="r" rtl="1" fontAlgn="base">
              <a:spcBef>
                <a:spcPct val="0"/>
              </a:spcBef>
              <a:spcAft>
                <a:spcPct val="0"/>
              </a:spcAft>
              <a:tabLst>
                <a:tab pos="552450" algn="l"/>
              </a:tabLst>
              <a:defRPr>
                <a:solidFill>
                  <a:schemeClr val="tx1"/>
                </a:solidFill>
                <a:latin typeface="Arial" panose="020B0604020202020204" pitchFamily="34" charset="0"/>
                <a:cs typeface="Arial" panose="020B0604020202020204" pitchFamily="34" charset="0"/>
              </a:defRPr>
            </a:lvl9pPr>
          </a:lstStyle>
          <a:p>
            <a:pPr eaLnBrk="1" hangingPunct="1">
              <a:defRPr/>
            </a:pPr>
            <a:r>
              <a:rPr lang="fa-IR" altLang="en-US" sz="2200">
                <a:cs typeface=" Mitra" pitchFamily="2" charset="0"/>
              </a:rPr>
              <a:t>۴- بازخوردها : بازخوردهای مدیریت منابع انسانی از چهار گونه محیط دریافت میشود که عبارتند از : </a:t>
            </a:r>
            <a:endParaRPr lang="en-US" altLang="en-US" sz="2200">
              <a:cs typeface=" Mitra" pitchFamily="2" charset="0"/>
            </a:endParaRPr>
          </a:p>
          <a:p>
            <a:pPr eaLnBrk="1" hangingPunct="1">
              <a:defRPr/>
            </a:pPr>
            <a:r>
              <a:rPr lang="fa-IR" altLang="en-US" sz="2200">
                <a:cs typeface=" Mitra" pitchFamily="2" charset="0"/>
              </a:rPr>
              <a:t>١- محیط سیاسی مانند تاثیرات نامطلوبی که در کشور ما در نتیجۀ تغییروتحوّلات دائم سیاسی به دلیل عدم مدیریت منابع انسانی صحیح دریافت میشود .</a:t>
            </a:r>
            <a:endParaRPr lang="en-US" altLang="en-US" sz="2200">
              <a:cs typeface=" Mitra" pitchFamily="2" charset="0"/>
            </a:endParaRPr>
          </a:p>
          <a:p>
            <a:pPr eaLnBrk="1" hangingPunct="1">
              <a:defRPr/>
            </a:pPr>
            <a:r>
              <a:rPr lang="fa-IR" altLang="en-US" sz="2200">
                <a:cs typeface=" Mitra" pitchFamily="2" charset="0"/>
              </a:rPr>
              <a:t>۲- محیط اقتصادی مانند تاثیرات نامطلوبی که در نتیجۀ تولیدوهزینۀ زیاد به دلیل عدم مدیریت منابع انسانی صحیح متوّجه ما است . </a:t>
            </a:r>
            <a:endParaRPr lang="en-US" altLang="en-US" sz="2200">
              <a:cs typeface=" Mitra" pitchFamily="2" charset="0"/>
            </a:endParaRPr>
          </a:p>
          <a:p>
            <a:pPr eaLnBrk="1" hangingPunct="1">
              <a:defRPr/>
            </a:pPr>
            <a:r>
              <a:rPr lang="fa-IR" altLang="en-US" sz="2200">
                <a:cs typeface=" Mitra" pitchFamily="2" charset="0"/>
              </a:rPr>
              <a:t> ۳- محیط اجتماعی مانند تٲثیرات نامطلوبی که در نتیجۀ نا متعادل بودن شرایط محیط اجتماعی به دلیل عدم مدیریت منابع انسانی صحیح وجود دارد . </a:t>
            </a:r>
            <a:endParaRPr lang="en-US" altLang="en-US" sz="2200">
              <a:cs typeface=" Mitra" pitchFamily="2" charset="0"/>
            </a:endParaRPr>
          </a:p>
          <a:p>
            <a:pPr eaLnBrk="1" hangingPunct="1">
              <a:defRPr/>
            </a:pPr>
            <a:r>
              <a:rPr lang="fa-IR" altLang="en-US" sz="2200">
                <a:cs typeface=" Mitra" pitchFamily="2" charset="0"/>
              </a:rPr>
              <a:t> ۴- محیط فرهنگی مانند تاثیرات نامطلوبی که در نتیجۀ ازبین رفتن سریع ارزشهای گذشته به دلیل عدم مدیریت منابع انسانی صحیح مشاهده می شود .</a:t>
            </a:r>
            <a:endParaRPr lang="en-US" altLang="en-US" sz="2200">
              <a:cs typeface=" Mitra" pitchFamily="2" charset="0"/>
            </a:endParaRPr>
          </a:p>
          <a:p>
            <a:pPr eaLnBrk="1" hangingPunct="1">
              <a:defRPr/>
            </a:pPr>
            <a:r>
              <a:rPr lang="fa-IR" altLang="en-US" sz="2200">
                <a:cs typeface=" Mitra" pitchFamily="2" charset="0"/>
              </a:rPr>
              <a:t>باز خوردها بر هم اثرگذار هستند .  </a:t>
            </a:r>
            <a:endParaRPr lang="en-US" altLang="en-US" sz="2200">
              <a:cs typeface=" Mitra" pitchFamily="2" charset="0"/>
            </a:endParaRPr>
          </a:p>
          <a:p>
            <a:pPr eaLnBrk="1" hangingPunct="1">
              <a:defRPr/>
            </a:pPr>
            <a:r>
              <a:rPr lang="fa-IR" altLang="en-US" sz="2200">
                <a:cs typeface=" Mitra" pitchFamily="2" charset="0"/>
              </a:rPr>
              <a:t>◄</a:t>
            </a:r>
            <a:r>
              <a:rPr lang="fa-IR" altLang="en-US" sz="220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cs typeface=" Mitra" pitchFamily="2" charset="0"/>
              </a:rPr>
              <a:t> </a:t>
            </a:r>
            <a:r>
              <a:rPr lang="fa-IR" altLang="en-US" sz="2200">
                <a:cs typeface=" Mitra" pitchFamily="2" charset="0"/>
              </a:rPr>
              <a:t>بازخورد به طور کلّی به معنای کسب اطلّاع از محیط نسبت به عملکرد سیستم است .</a:t>
            </a:r>
            <a:endParaRPr lang="en-US" altLang="en-US" sz="2200">
              <a:cs typeface=" Mitra" pitchFamily="2" charset="0"/>
            </a:endParaRPr>
          </a:p>
          <a:p>
            <a:pPr eaLnBrk="1" hangingPunct="1">
              <a:defRPr/>
            </a:pPr>
            <a:r>
              <a:rPr lang="fa-IR" altLang="en-US" sz="2200">
                <a:cs typeface=" Mitra" pitchFamily="2" charset="0"/>
              </a:rPr>
              <a:t>پس اگر به مدیریت منابع انسانی به عنوان یک سیستم نگاه کنیم هنگامی اثر بخش است که ﻤﺆلفه هایش درست وسازگار عمل کنند .</a:t>
            </a:r>
            <a:endParaRPr lang="en-US" altLang="en-US" sz="2200">
              <a:cs typeface=" Mitra" pitchFamily="2" charset="0"/>
            </a:endParaRPr>
          </a:p>
        </p:txBody>
      </p:sp>
      <p:grpSp>
        <p:nvGrpSpPr>
          <p:cNvPr id="20483" name="Group 8"/>
          <p:cNvGrpSpPr>
            <a:grpSpLocks/>
          </p:cNvGrpSpPr>
          <p:nvPr/>
        </p:nvGrpSpPr>
        <p:grpSpPr bwMode="auto">
          <a:xfrm>
            <a:off x="7812088" y="6308725"/>
            <a:ext cx="1331912" cy="549275"/>
            <a:chOff x="4921" y="3974"/>
            <a:chExt cx="839" cy="346"/>
          </a:xfrm>
        </p:grpSpPr>
        <p:sp>
          <p:nvSpPr>
            <p:cNvPr id="20484" name="AutoShape 9">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0485" name="AutoShape 10">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checkerboard(across)">
                                      <p:cBhvr>
                                        <p:cTn id="7"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type="body" idx="1"/>
          </p:nvPr>
        </p:nvSpPr>
        <p:spPr>
          <a:xfrm>
            <a:off x="323850" y="765175"/>
            <a:ext cx="8534400" cy="5181600"/>
          </a:xfrm>
        </p:spPr>
        <p:txBody>
          <a:bodyPr/>
          <a:lstStyle/>
          <a:p>
            <a:pPr algn="r" rtl="1" eaLnBrk="1" hangingPunct="1"/>
            <a:r>
              <a:rPr lang="fa-IR" altLang="en-US" sz="2800">
                <a:solidFill>
                  <a:srgbClr val="FF0000"/>
                </a:solidFill>
                <a:cs typeface="B Zar" panose="00000400000000000000" pitchFamily="2" charset="-78"/>
              </a:rPr>
              <a:t>از این سیستم یک سلسله استنتاجات بدست می آید که عبارتند از :</a:t>
            </a:r>
            <a:endParaRPr lang="en-US" altLang="en-US" sz="2800">
              <a:solidFill>
                <a:srgbClr val="FF0000"/>
              </a:solidFill>
              <a:cs typeface="B Zar" panose="00000400000000000000" pitchFamily="2" charset="-78"/>
            </a:endParaRPr>
          </a:p>
          <a:p>
            <a:pPr algn="r" rtl="1" eaLnBrk="1" hangingPunct="1"/>
            <a:r>
              <a:rPr lang="fa-IR" altLang="en-US" b="0">
                <a:solidFill>
                  <a:schemeClr val="tx1"/>
                </a:solidFill>
                <a:cs typeface="Tahoma" panose="020B0604030504040204" pitchFamily="34" charset="0"/>
              </a:rPr>
              <a:t> </a:t>
            </a:r>
            <a:r>
              <a:rPr lang="fa-IR" altLang="en-US" b="0">
                <a:solidFill>
                  <a:schemeClr val="tx1"/>
                </a:solidFill>
                <a:cs typeface=" Mitra" pitchFamily="2" charset="0"/>
              </a:rPr>
              <a:t>١- هریک از اجزای سیستم نباشد سیستم مدیریت منابع انسانی اثربخش نخواهد بود .</a:t>
            </a:r>
            <a:endParaRPr lang="en-US" altLang="en-US" b="0">
              <a:solidFill>
                <a:schemeClr val="tx1"/>
              </a:solidFill>
              <a:cs typeface=" Mitra" pitchFamily="2" charset="0"/>
            </a:endParaRPr>
          </a:p>
          <a:p>
            <a:pPr algn="r" rtl="1" eaLnBrk="1" hangingPunct="1"/>
            <a:r>
              <a:rPr lang="fa-IR" altLang="en-US" b="0">
                <a:solidFill>
                  <a:schemeClr val="tx1"/>
                </a:solidFill>
                <a:cs typeface=" Mitra" pitchFamily="2" charset="0"/>
              </a:rPr>
              <a:t>۲- هریکاز اجزای سیستم درست عمل نکند سیستم مدیریت منابع انسانی اثربخش نخواهدبود .</a:t>
            </a:r>
            <a:endParaRPr lang="en-US" altLang="en-US" b="0">
              <a:solidFill>
                <a:schemeClr val="tx1"/>
              </a:solidFill>
              <a:cs typeface=" Mitra" pitchFamily="2" charset="0"/>
            </a:endParaRPr>
          </a:p>
          <a:p>
            <a:pPr algn="r" rtl="1" eaLnBrk="1" hangingPunct="1"/>
            <a:r>
              <a:rPr lang="fa-IR" altLang="en-US" b="0">
                <a:solidFill>
                  <a:schemeClr val="tx1"/>
                </a:solidFill>
                <a:cs typeface=" Mitra" pitchFamily="2" charset="0"/>
              </a:rPr>
              <a:t>۳- اگر این اجزای سیستم به درستی با هم تعامل نداشته باشند کل ّسیستم اثربخش نخواهد بود .</a:t>
            </a:r>
            <a:endParaRPr lang="en-US" altLang="en-US" b="0">
              <a:solidFill>
                <a:schemeClr val="tx1"/>
              </a:solidFill>
              <a:cs typeface=" Mitra" pitchFamily="2" charset="0"/>
            </a:endParaRPr>
          </a:p>
          <a:p>
            <a:pPr algn="r" rtl="1" eaLnBrk="1" hangingPunct="1"/>
            <a:r>
              <a:rPr lang="fa-IR" altLang="en-US" b="0">
                <a:solidFill>
                  <a:schemeClr val="tx1"/>
                </a:solidFill>
                <a:cs typeface=" Mitra" pitchFamily="2" charset="0"/>
              </a:rPr>
              <a:t>اگر سیستم مدیریت منابع انسانی در سطح کشوری باشد مدیریت استراتژیک منابع انسانی نامیده میشود .اگر سیستم مدیریت منابع انسانی در سطح سازمانی باشد مدیریت منابع انسانی استراتزیک نامیده میشود .همانطور که گفته شد این دو نوع مدیریت با وجود تفاوتها با یکدیگر در ارتباطند .</a:t>
            </a:r>
            <a:endParaRPr lang="en-US" altLang="en-US" b="0">
              <a:solidFill>
                <a:schemeClr val="tx1"/>
              </a:solidFill>
              <a:cs typeface=" Mitra" pitchFamily="2" charset="0"/>
            </a:endParaRPr>
          </a:p>
          <a:p>
            <a:pPr algn="r" rtl="1" eaLnBrk="1" hangingPunct="1"/>
            <a:endParaRPr lang="en-US" altLang="en-US" b="0">
              <a:solidFill>
                <a:schemeClr val="tx1"/>
              </a:solidFill>
              <a:cs typeface=" Mitra" pitchFamily="2" charset="0"/>
            </a:endParaRPr>
          </a:p>
          <a:p>
            <a:pPr algn="r" rtl="1" eaLnBrk="1" hangingPunct="1"/>
            <a:endParaRPr lang="en-US" altLang="en-US">
              <a:cs typeface=" Mitra" pitchFamily="2" charset="0"/>
            </a:endParaRPr>
          </a:p>
        </p:txBody>
      </p:sp>
      <p:grpSp>
        <p:nvGrpSpPr>
          <p:cNvPr id="21507" name="Group 4"/>
          <p:cNvGrpSpPr>
            <a:grpSpLocks/>
          </p:cNvGrpSpPr>
          <p:nvPr/>
        </p:nvGrpSpPr>
        <p:grpSpPr bwMode="auto">
          <a:xfrm>
            <a:off x="7812088" y="6308725"/>
            <a:ext cx="1331912" cy="549275"/>
            <a:chOff x="4921" y="3974"/>
            <a:chExt cx="839" cy="346"/>
          </a:xfrm>
        </p:grpSpPr>
        <p:sp>
          <p:nvSpPr>
            <p:cNvPr id="21508" name="AutoShape 5">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1509" name="AutoShape 6">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wedge">
                                      <p:cBhvr>
                                        <p:cTn id="7" dur="2000"/>
                                        <p:tgtEl>
                                          <p:spTgt spid="126979">
                                            <p:txEl>
                                              <p:pRg st="0" end="0"/>
                                            </p:txEl>
                                          </p:spTgt>
                                        </p:tgtEl>
                                      </p:cBhvr>
                                    </p:animEffect>
                                  </p:childTnLst>
                                </p:cTn>
                              </p:par>
                            </p:childTnLst>
                          </p:cTn>
                        </p:par>
                        <p:par>
                          <p:cTn id="8" fill="hold" nodeType="afterGroup">
                            <p:stCondLst>
                              <p:cond delay="2000"/>
                            </p:stCondLst>
                            <p:childTnLst>
                              <p:par>
                                <p:cTn id="9" presetID="20" presetClass="entr" presetSubtype="0" fill="hold" grpId="0" nodeType="afterEffect">
                                  <p:stCondLst>
                                    <p:cond delay="0"/>
                                  </p:stCondLst>
                                  <p:childTnLst>
                                    <p:set>
                                      <p:cBhvr>
                                        <p:cTn id="10" dur="1" fill="hold">
                                          <p:stCondLst>
                                            <p:cond delay="0"/>
                                          </p:stCondLst>
                                        </p:cTn>
                                        <p:tgtEl>
                                          <p:spTgt spid="126979">
                                            <p:txEl>
                                              <p:pRg st="1" end="1"/>
                                            </p:txEl>
                                          </p:spTgt>
                                        </p:tgtEl>
                                        <p:attrNameLst>
                                          <p:attrName>style.visibility</p:attrName>
                                        </p:attrNameLst>
                                      </p:cBhvr>
                                      <p:to>
                                        <p:strVal val="visible"/>
                                      </p:to>
                                    </p:set>
                                    <p:animEffect transition="in" filter="wedge">
                                      <p:cBhvr>
                                        <p:cTn id="11" dur="2000"/>
                                        <p:tgtEl>
                                          <p:spTgt spid="126979">
                                            <p:txEl>
                                              <p:pRg st="1" end="1"/>
                                            </p:txEl>
                                          </p:spTgt>
                                        </p:tgtEl>
                                      </p:cBhvr>
                                    </p:animEffect>
                                  </p:childTnLst>
                                </p:cTn>
                              </p:par>
                            </p:childTnLst>
                          </p:cTn>
                        </p:par>
                        <p:par>
                          <p:cTn id="12" fill="hold" nodeType="afterGroup">
                            <p:stCondLst>
                              <p:cond delay="4000"/>
                            </p:stCondLst>
                            <p:childTnLst>
                              <p:par>
                                <p:cTn id="13" presetID="20" presetClass="entr" presetSubtype="0" fill="hold" grpId="0" nodeType="afterEffect">
                                  <p:stCondLst>
                                    <p:cond delay="0"/>
                                  </p:stCondLst>
                                  <p:childTnLst>
                                    <p:set>
                                      <p:cBhvr>
                                        <p:cTn id="14" dur="1" fill="hold">
                                          <p:stCondLst>
                                            <p:cond delay="0"/>
                                          </p:stCondLst>
                                        </p:cTn>
                                        <p:tgtEl>
                                          <p:spTgt spid="126979">
                                            <p:txEl>
                                              <p:pRg st="2" end="2"/>
                                            </p:txEl>
                                          </p:spTgt>
                                        </p:tgtEl>
                                        <p:attrNameLst>
                                          <p:attrName>style.visibility</p:attrName>
                                        </p:attrNameLst>
                                      </p:cBhvr>
                                      <p:to>
                                        <p:strVal val="visible"/>
                                      </p:to>
                                    </p:set>
                                    <p:animEffect transition="in" filter="wedge">
                                      <p:cBhvr>
                                        <p:cTn id="15" dur="2000"/>
                                        <p:tgtEl>
                                          <p:spTgt spid="126979">
                                            <p:txEl>
                                              <p:pRg st="2" end="2"/>
                                            </p:txEl>
                                          </p:spTgt>
                                        </p:tgtEl>
                                      </p:cBhvr>
                                    </p:animEffect>
                                  </p:childTnLst>
                                </p:cTn>
                              </p:par>
                            </p:childTnLst>
                          </p:cTn>
                        </p:par>
                        <p:par>
                          <p:cTn id="16" fill="hold" nodeType="afterGroup">
                            <p:stCondLst>
                              <p:cond delay="6000"/>
                            </p:stCondLst>
                            <p:childTnLst>
                              <p:par>
                                <p:cTn id="17" presetID="20" presetClass="entr" presetSubtype="0" fill="hold" grpId="0" nodeType="afterEffect">
                                  <p:stCondLst>
                                    <p:cond delay="0"/>
                                  </p:stCondLst>
                                  <p:childTnLst>
                                    <p:set>
                                      <p:cBhvr>
                                        <p:cTn id="18" dur="1" fill="hold">
                                          <p:stCondLst>
                                            <p:cond delay="0"/>
                                          </p:stCondLst>
                                        </p:cTn>
                                        <p:tgtEl>
                                          <p:spTgt spid="126979">
                                            <p:txEl>
                                              <p:pRg st="3" end="3"/>
                                            </p:txEl>
                                          </p:spTgt>
                                        </p:tgtEl>
                                        <p:attrNameLst>
                                          <p:attrName>style.visibility</p:attrName>
                                        </p:attrNameLst>
                                      </p:cBhvr>
                                      <p:to>
                                        <p:strVal val="visible"/>
                                      </p:to>
                                    </p:set>
                                    <p:animEffect transition="in" filter="wedge">
                                      <p:cBhvr>
                                        <p:cTn id="19" dur="2000"/>
                                        <p:tgtEl>
                                          <p:spTgt spid="126979">
                                            <p:txEl>
                                              <p:pRg st="3" end="3"/>
                                            </p:txEl>
                                          </p:spTgt>
                                        </p:tgtEl>
                                      </p:cBhvr>
                                    </p:animEffect>
                                  </p:childTnLst>
                                </p:cTn>
                              </p:par>
                            </p:childTnLst>
                          </p:cTn>
                        </p:par>
                        <p:par>
                          <p:cTn id="20" fill="hold" nodeType="afterGroup">
                            <p:stCondLst>
                              <p:cond delay="8000"/>
                            </p:stCondLst>
                            <p:childTnLst>
                              <p:par>
                                <p:cTn id="21" presetID="20" presetClass="entr" presetSubtype="0" fill="hold" grpId="0" nodeType="afterEffect">
                                  <p:stCondLst>
                                    <p:cond delay="0"/>
                                  </p:stCondLst>
                                  <p:childTnLst>
                                    <p:set>
                                      <p:cBhvr>
                                        <p:cTn id="22" dur="1" fill="hold">
                                          <p:stCondLst>
                                            <p:cond delay="0"/>
                                          </p:stCondLst>
                                        </p:cTn>
                                        <p:tgtEl>
                                          <p:spTgt spid="126979">
                                            <p:txEl>
                                              <p:pRg st="4" end="4"/>
                                            </p:txEl>
                                          </p:spTgt>
                                        </p:tgtEl>
                                        <p:attrNameLst>
                                          <p:attrName>style.visibility</p:attrName>
                                        </p:attrNameLst>
                                      </p:cBhvr>
                                      <p:to>
                                        <p:strVal val="visible"/>
                                      </p:to>
                                    </p:set>
                                    <p:animEffect transition="in" filter="wedge">
                                      <p:cBhvr>
                                        <p:cTn id="23" dur="2000"/>
                                        <p:tgtEl>
                                          <p:spTgt spid="1269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2195513" y="139700"/>
            <a:ext cx="4213225"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4800" b="1">
                <a:solidFill>
                  <a:srgbClr val="FF0000"/>
                </a:solidFill>
                <a:cs typeface="Nasim" panose="00000700000000000000" pitchFamily="2" charset="-78"/>
              </a:rPr>
              <a:t>مقدمه</a:t>
            </a:r>
            <a:r>
              <a:rPr lang="en-US" altLang="en-US" sz="4800">
                <a:solidFill>
                  <a:srgbClr val="FF0000"/>
                </a:solidFill>
                <a:cs typeface="Nasim" panose="00000700000000000000" pitchFamily="2" charset="-78"/>
              </a:rPr>
              <a:t> </a:t>
            </a:r>
          </a:p>
        </p:txBody>
      </p:sp>
      <p:sp>
        <p:nvSpPr>
          <p:cNvPr id="2053" name="Rectangle 5"/>
          <p:cNvSpPr>
            <a:spLocks noChangeArrowheads="1"/>
          </p:cNvSpPr>
          <p:nvPr/>
        </p:nvSpPr>
        <p:spPr bwMode="auto">
          <a:xfrm>
            <a:off x="250825" y="692150"/>
            <a:ext cx="8675688" cy="552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1552575" algn="l"/>
              </a:tabLst>
              <a:defRPr>
                <a:solidFill>
                  <a:schemeClr val="tx1"/>
                </a:solidFill>
                <a:latin typeface="Arial" panose="020B0604020202020204" pitchFamily="34" charset="0"/>
                <a:cs typeface="Arial" panose="020B0604020202020204" pitchFamily="34" charset="0"/>
              </a:defRPr>
            </a:lvl1pPr>
            <a:lvl2pPr marL="742950" indent="-285750">
              <a:tabLst>
                <a:tab pos="1552575" algn="l"/>
              </a:tabLst>
              <a:defRPr>
                <a:solidFill>
                  <a:schemeClr val="tx1"/>
                </a:solidFill>
                <a:latin typeface="Arial" panose="020B0604020202020204" pitchFamily="34" charset="0"/>
                <a:cs typeface="Arial" panose="020B0604020202020204" pitchFamily="34" charset="0"/>
              </a:defRPr>
            </a:lvl2pPr>
            <a:lvl3pPr marL="1143000" indent="-228600">
              <a:tabLst>
                <a:tab pos="1552575" algn="l"/>
              </a:tabLst>
              <a:defRPr>
                <a:solidFill>
                  <a:schemeClr val="tx1"/>
                </a:solidFill>
                <a:latin typeface="Arial" panose="020B0604020202020204" pitchFamily="34" charset="0"/>
                <a:cs typeface="Arial" panose="020B0604020202020204" pitchFamily="34" charset="0"/>
              </a:defRPr>
            </a:lvl3pPr>
            <a:lvl4pPr marL="1600200" indent="-228600">
              <a:tabLst>
                <a:tab pos="1552575" algn="l"/>
              </a:tabLst>
              <a:defRPr>
                <a:solidFill>
                  <a:schemeClr val="tx1"/>
                </a:solidFill>
                <a:latin typeface="Arial" panose="020B0604020202020204" pitchFamily="34" charset="0"/>
                <a:cs typeface="Arial" panose="020B0604020202020204" pitchFamily="34" charset="0"/>
              </a:defRPr>
            </a:lvl4pPr>
            <a:lvl5pPr marL="2057400" indent="-228600">
              <a:tabLst>
                <a:tab pos="1552575"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552575"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552575"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552575"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552575" algn="l"/>
              </a:tabLs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000">
                <a:cs typeface=" Mitra" pitchFamily="2" charset="0"/>
              </a:rPr>
              <a:t>   </a:t>
            </a:r>
            <a:endParaRPr lang="en-US" altLang="en-US" sz="2000">
              <a:cs typeface=" Mitra" pitchFamily="2" charset="0"/>
            </a:endParaRPr>
          </a:p>
          <a:p>
            <a:pPr algn="r" rtl="1" eaLnBrk="1" hangingPunct="1"/>
            <a:r>
              <a:rPr lang="fa-IR" altLang="en-US" sz="2800">
                <a:cs typeface=" Mitra" pitchFamily="2" charset="0"/>
              </a:rPr>
              <a:t>پیدایش این علم در حقیقت به توسعۀ علم مدیریت باز میگردد.مدیریت به معنای حرفه ای از لحاظ زمانی نهایتا ًبه یک قرن ونیم قبل بازمیگردد امّا معنای عام مدیریت به ابتدای تشکیل جوامع مربوط میشود.</a:t>
            </a:r>
            <a:endParaRPr lang="en-US" altLang="en-US" sz="2800">
              <a:cs typeface=" Mitra" pitchFamily="2" charset="0"/>
            </a:endParaRPr>
          </a:p>
          <a:p>
            <a:pPr algn="r" rtl="1" eaLnBrk="1" hangingPunct="1"/>
            <a:r>
              <a:rPr lang="fa-IR" altLang="en-US" sz="2800">
                <a:cs typeface=" Mitra" pitchFamily="2" charset="0"/>
              </a:rPr>
              <a:t>جوامع تاکنون ۵ دوره راگذرانده اند: </a:t>
            </a:r>
            <a:endParaRPr lang="en-US" altLang="en-US" sz="2800">
              <a:cs typeface=" Mitra" pitchFamily="2" charset="0"/>
            </a:endParaRPr>
          </a:p>
          <a:p>
            <a:pPr algn="r" rtl="1" eaLnBrk="1" hangingPunct="1"/>
            <a:r>
              <a:rPr lang="fa-IR" altLang="en-US" sz="2800">
                <a:cs typeface=" Mitra" pitchFamily="2" charset="0"/>
              </a:rPr>
              <a:t>	١- خوراکجو(عصر کشاورزی): مواد مورد نیاز مستقیم تهّیه ومصرف میشد.	</a:t>
            </a:r>
            <a:endParaRPr lang="en-US" altLang="en-US" sz="2800">
              <a:cs typeface=" Mitra" pitchFamily="2" charset="0"/>
            </a:endParaRPr>
          </a:p>
          <a:p>
            <a:pPr algn="r" rtl="1" eaLnBrk="1" hangingPunct="1"/>
            <a:r>
              <a:rPr lang="fa-IR" altLang="en-US" sz="2800">
                <a:cs typeface=" Mitra" pitchFamily="2" charset="0"/>
              </a:rPr>
              <a:t>  ۲- عصرکشاورزی : تولید از مصرف بیشتر بود برای مازاد تولید باید سازو کارهائی ارائه میشد بنابراین الگوی مدیریتی ﭙیچیده ای لازم بود.  </a:t>
            </a:r>
            <a:endParaRPr lang="en-US" altLang="en-US" sz="2800">
              <a:cs typeface=" Mitra" pitchFamily="2" charset="0"/>
            </a:endParaRPr>
          </a:p>
          <a:p>
            <a:pPr algn="r" rtl="1" eaLnBrk="1" hangingPunct="1"/>
            <a:r>
              <a:rPr lang="fa-IR" altLang="en-US" sz="2800">
                <a:cs typeface=" Mitra" pitchFamily="2" charset="0"/>
              </a:rPr>
              <a:t>  ۳- جامعۀ صنعتی : تولید هم اضافه وهم متنوّع شد.                                                                                                                                                                                                                                                                                                        </a:t>
            </a:r>
            <a:endParaRPr lang="en-US" altLang="en-US" sz="2800">
              <a:cs typeface=" Mitra" pitchFamily="2" charset="0"/>
            </a:endParaRPr>
          </a:p>
          <a:p>
            <a:pPr algn="r" rtl="1" eaLnBrk="1" hangingPunct="1"/>
            <a:r>
              <a:rPr lang="fa-IR" altLang="en-US" sz="2800">
                <a:cs typeface=" Mitra" pitchFamily="2" charset="0"/>
              </a:rPr>
              <a:t>	۴- جامعۀ خدماتی.</a:t>
            </a:r>
            <a:endParaRPr lang="en-US" altLang="en-US" sz="2800">
              <a:cs typeface=" Mitra" pitchFamily="2" charset="0"/>
            </a:endParaRPr>
          </a:p>
          <a:p>
            <a:pPr algn="r" rtl="1" eaLnBrk="1" hangingPunct="1"/>
            <a:r>
              <a:rPr lang="fa-IR" altLang="en-US" sz="2800">
                <a:cs typeface=" Mitra" pitchFamily="2" charset="0"/>
              </a:rPr>
              <a:t>	۵- عصراطلاعات وارتباطات: بازارهای مجازی بوجود آمدند.</a:t>
            </a:r>
          </a:p>
          <a:p>
            <a:pPr algn="r" rtl="1" eaLnBrk="1" hangingPunct="1"/>
            <a:r>
              <a:rPr lang="fa-IR" altLang="en-US" sz="2800">
                <a:cs typeface=" Mitra" pitchFamily="2" charset="0"/>
              </a:rPr>
              <a:t>مدیریت حرفه ای اززمان انقلاب صنعتی شکل گرفته است</a:t>
            </a:r>
            <a:r>
              <a:rPr lang="en-US" altLang="en-US" sz="2800">
                <a:cs typeface=" Mitra" pitchFamily="2" charset="0"/>
              </a:rPr>
              <a:t> </a:t>
            </a:r>
            <a:r>
              <a:rPr lang="fa-IR" altLang="en-US" sz="2800">
                <a:cs typeface=" Mitra" pitchFamily="2" charset="0"/>
              </a:rPr>
              <a:t>            </a:t>
            </a:r>
            <a:endParaRPr lang="en-US" altLang="en-US" sz="2800">
              <a:cs typeface=" Mitra" pitchFamily="2" charset="0"/>
            </a:endParaRPr>
          </a:p>
        </p:txBody>
      </p:sp>
      <p:grpSp>
        <p:nvGrpSpPr>
          <p:cNvPr id="4100" name="Group 29"/>
          <p:cNvGrpSpPr>
            <a:grpSpLocks/>
          </p:cNvGrpSpPr>
          <p:nvPr/>
        </p:nvGrpSpPr>
        <p:grpSpPr bwMode="auto">
          <a:xfrm>
            <a:off x="7812088" y="6308725"/>
            <a:ext cx="1331912" cy="549275"/>
            <a:chOff x="4921" y="3974"/>
            <a:chExt cx="839" cy="346"/>
          </a:xfrm>
        </p:grpSpPr>
        <p:sp>
          <p:nvSpPr>
            <p:cNvPr id="4101" name="AutoShape 22">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4102" name="AutoShape 23">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p:cTn id="7" dur="500" decel="50000" fill="hold">
                                          <p:stCondLst>
                                            <p:cond delay="0"/>
                                          </p:stCondLst>
                                        </p:cTn>
                                        <p:tgtEl>
                                          <p:spTgt spid="205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5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52"/>
                                        </p:tgtEl>
                                        <p:attrNameLst>
                                          <p:attrName>ppt_w</p:attrName>
                                        </p:attrNameLst>
                                      </p:cBhvr>
                                      <p:tavLst>
                                        <p:tav tm="0">
                                          <p:val>
                                            <p:strVal val="#ppt_w*.05"/>
                                          </p:val>
                                        </p:tav>
                                        <p:tav tm="100000">
                                          <p:val>
                                            <p:strVal val="#ppt_w"/>
                                          </p:val>
                                        </p:tav>
                                      </p:tavLst>
                                    </p:anim>
                                    <p:anim calcmode="lin" valueType="num">
                                      <p:cBhvr>
                                        <p:cTn id="10" dur="1000" fill="hold"/>
                                        <p:tgtEl>
                                          <p:spTgt spid="205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5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5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5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52"/>
                                        </p:tgtEl>
                                      </p:cBhvr>
                                    </p:animEffect>
                                  </p:childTnLst>
                                </p:cTn>
                              </p:par>
                            </p:childTnLst>
                          </p:cTn>
                        </p:par>
                        <p:par>
                          <p:cTn id="15" fill="hold" nodeType="afterGroup">
                            <p:stCondLst>
                              <p:cond delay="1000"/>
                            </p:stCondLst>
                            <p:childTnLst>
                              <p:par>
                                <p:cTn id="16" presetID="8" presetClass="entr" presetSubtype="16" fill="hold" grpId="0" nodeType="afterEffect">
                                  <p:stCondLst>
                                    <p:cond delay="0"/>
                                  </p:stCondLst>
                                  <p:childTnLst>
                                    <p:set>
                                      <p:cBhvr>
                                        <p:cTn id="17" dur="1" fill="hold">
                                          <p:stCondLst>
                                            <p:cond delay="0"/>
                                          </p:stCondLst>
                                        </p:cTn>
                                        <p:tgtEl>
                                          <p:spTgt spid="2053"/>
                                        </p:tgtEl>
                                        <p:attrNameLst>
                                          <p:attrName>style.visibility</p:attrName>
                                        </p:attrNameLst>
                                      </p:cBhvr>
                                      <p:to>
                                        <p:strVal val="visible"/>
                                      </p:to>
                                    </p:set>
                                    <p:animEffect transition="in" filter="diamond(in)">
                                      <p:cBhvr>
                                        <p:cTn id="18" dur="2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4716463" y="617538"/>
            <a:ext cx="35671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800">
                <a:solidFill>
                  <a:srgbClr val="FF0000"/>
                </a:solidFill>
                <a:cs typeface="Nasim" panose="00000700000000000000" pitchFamily="2" charset="-78"/>
              </a:rPr>
              <a:t>تجزیه وتحلیل شغل </a:t>
            </a:r>
          </a:p>
        </p:txBody>
      </p:sp>
      <p:sp>
        <p:nvSpPr>
          <p:cNvPr id="17413" name="Rectangle 5"/>
          <p:cNvSpPr>
            <a:spLocks noChangeArrowheads="1"/>
          </p:cNvSpPr>
          <p:nvPr/>
        </p:nvSpPr>
        <p:spPr bwMode="auto">
          <a:xfrm>
            <a:off x="539750" y="1484313"/>
            <a:ext cx="8066088" cy="297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182563" algn="r" rtl="1">
              <a:defRPr>
                <a:solidFill>
                  <a:schemeClr val="tx1"/>
                </a:solidFill>
                <a:latin typeface="Arial" panose="020B0604020202020204" pitchFamily="34" charset="0"/>
                <a:cs typeface="Arial" panose="020B0604020202020204" pitchFamily="34" charset="0"/>
              </a:defRPr>
            </a:lvl1pPr>
            <a:lvl2pPr algn="r" rtl="1">
              <a:defRPr>
                <a:solidFill>
                  <a:schemeClr val="tx1"/>
                </a:solidFill>
                <a:latin typeface="Arial" panose="020B0604020202020204" pitchFamily="34" charset="0"/>
                <a:cs typeface="Arial" panose="020B0604020202020204" pitchFamily="34" charset="0"/>
              </a:defRPr>
            </a:lvl2pPr>
            <a:lvl3pPr algn="r" rtl="1">
              <a:defRPr>
                <a:solidFill>
                  <a:schemeClr val="tx1"/>
                </a:solidFill>
                <a:latin typeface="Arial" panose="020B0604020202020204" pitchFamily="34" charset="0"/>
                <a:cs typeface="Arial" panose="020B0604020202020204" pitchFamily="34" charset="0"/>
              </a:defRPr>
            </a:lvl3pPr>
            <a:lvl4pPr algn="r" rtl="1">
              <a:defRPr>
                <a:solidFill>
                  <a:schemeClr val="tx1"/>
                </a:solidFill>
                <a:latin typeface="Arial" panose="020B0604020202020204" pitchFamily="34" charset="0"/>
                <a:cs typeface="Arial" panose="020B0604020202020204" pitchFamily="34" charset="0"/>
              </a:defRPr>
            </a:lvl4pPr>
            <a:lvl5pPr algn="r" rtl="1">
              <a:defRPr>
                <a:solidFill>
                  <a:schemeClr val="tx1"/>
                </a:solidFill>
                <a:latin typeface="Arial" panose="020B0604020202020204" pitchFamily="34" charset="0"/>
                <a:cs typeface="Arial" panose="020B0604020202020204" pitchFamily="34" charset="0"/>
              </a:defRPr>
            </a:lvl5pPr>
            <a:lvl6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fa-IR" altLang="en-US" sz="2100">
                <a:cs typeface=" Mitra" pitchFamily="2" charset="0"/>
              </a:rPr>
              <a:t>   درادبیات مدیریت منابع انسانی تجزیه وتحلیل شغل یا</a:t>
            </a:r>
            <a:r>
              <a:rPr lang="en-US" altLang="en-US" sz="2100">
                <a:cs typeface=" Mitra" pitchFamily="2" charset="0"/>
              </a:rPr>
              <a:t>Job analysis </a:t>
            </a:r>
            <a:r>
              <a:rPr lang="fa-IR" altLang="en-US" sz="2100">
                <a:cs typeface=" Mitra" pitchFamily="2" charset="0"/>
              </a:rPr>
              <a:t> پایه واساس مدیریت منابع ان</a:t>
            </a:r>
            <a:endParaRPr lang="en-US" altLang="en-US" sz="2100">
              <a:cs typeface=" Mitra" pitchFamily="2" charset="0"/>
            </a:endParaRPr>
          </a:p>
          <a:p>
            <a:pPr eaLnBrk="1" hangingPunct="1">
              <a:defRPr/>
            </a:pPr>
            <a:r>
              <a:rPr lang="fa-IR" altLang="en-US" sz="2100">
                <a:cs typeface=" Mitra" pitchFamily="2" charset="0"/>
              </a:rPr>
              <a:t>انی خوانده شده است. یعنی هرفعالیّتی که درسازمان انجام میدهیم پایه واساس اش به تجزیه وتحلیل شغل باز میگردد. </a:t>
            </a:r>
            <a:endParaRPr lang="en-US" altLang="en-US" sz="2100">
              <a:cs typeface=" Mitra" pitchFamily="2" charset="0"/>
            </a:endParaRPr>
          </a:p>
          <a:p>
            <a:pPr eaLnBrk="1" hangingPunct="1">
              <a:defRPr/>
            </a:pPr>
            <a:r>
              <a:rPr lang="fa-IR" altLang="en-US" sz="2100">
                <a:cs typeface=" Mitra" pitchFamily="2" charset="0"/>
              </a:rPr>
              <a:t>به عنوان مثال برای جذبآموزشارتقاﺀ تنزیل کم کردن حوادث وسوانح و....باید شغل را تجزیه وتحلیل کنیم یا به عبارت ساده ترشغل را به خوبی بشناسیم .</a:t>
            </a:r>
            <a:endParaRPr lang="en-US" altLang="en-US" sz="2100">
              <a:cs typeface=" Mitra" pitchFamily="2" charset="0"/>
            </a:endParaRPr>
          </a:p>
          <a:p>
            <a:pPr eaLnBrk="1" hangingPunct="1">
              <a:defRPr/>
            </a:pPr>
            <a:r>
              <a:rPr lang="fa-IR" altLang="en-US" sz="2100">
                <a:cs typeface=" Mitra" pitchFamily="2" charset="0"/>
              </a:rPr>
              <a:t>◄</a:t>
            </a:r>
            <a:r>
              <a:rPr lang="fa-IR" altLang="en-US" sz="210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cs typeface=" Mitra" pitchFamily="2" charset="0"/>
              </a:rPr>
              <a:t>  </a:t>
            </a:r>
            <a:r>
              <a:rPr lang="fa-IR" altLang="en-US" sz="2100">
                <a:cs typeface=" Mitra" pitchFamily="2" charset="0"/>
              </a:rPr>
              <a:t>به فرآیند تلاش وکاوش سیستماتیک به منظور شناسائی وظایف مسئولیت ها تکالیف ارتباطات اختیارات و شرایط فیزیکی وجسمی یک شغل تجزیه وتحلیل شغل گفته میشود .</a:t>
            </a:r>
            <a:endParaRPr lang="en-US" altLang="en-US" sz="2100">
              <a:cs typeface=" Mitra" pitchFamily="2" charset="0"/>
            </a:endParaRPr>
          </a:p>
        </p:txBody>
      </p:sp>
      <p:grpSp>
        <p:nvGrpSpPr>
          <p:cNvPr id="22532" name="Group 9"/>
          <p:cNvGrpSpPr>
            <a:grpSpLocks/>
          </p:cNvGrpSpPr>
          <p:nvPr/>
        </p:nvGrpSpPr>
        <p:grpSpPr bwMode="auto">
          <a:xfrm>
            <a:off x="7812088" y="6308725"/>
            <a:ext cx="1331912" cy="549275"/>
            <a:chOff x="4921" y="3974"/>
            <a:chExt cx="839" cy="346"/>
          </a:xfrm>
        </p:grpSpPr>
        <p:sp>
          <p:nvSpPr>
            <p:cNvPr id="22533" name="AutoShape 10">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2534" name="AutoShape 11">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blinds(horizontal)">
                                      <p:cBhvr>
                                        <p:cTn id="7" dur="500"/>
                                        <p:tgtEl>
                                          <p:spTgt spid="17412"/>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7413"/>
                                        </p:tgtEl>
                                        <p:attrNameLst>
                                          <p:attrName>style.visibility</p:attrName>
                                        </p:attrNameLst>
                                      </p:cBhvr>
                                      <p:to>
                                        <p:strVal val="visible"/>
                                      </p:to>
                                    </p:set>
                                    <p:animEffect transition="in" filter="checkerboard(across)">
                                      <p:cBhvr>
                                        <p:cTn id="11" dur="5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174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type="body" idx="1"/>
          </p:nvPr>
        </p:nvSpPr>
        <p:spPr>
          <a:xfrm>
            <a:off x="323850" y="765175"/>
            <a:ext cx="8534400" cy="5181600"/>
          </a:xfrm>
        </p:spPr>
        <p:txBody>
          <a:bodyPr/>
          <a:lstStyle/>
          <a:p>
            <a:pPr algn="r" rtl="1" eaLnBrk="1" hangingPunct="1"/>
            <a:r>
              <a:rPr lang="fa-IR" altLang="en-US" sz="2800">
                <a:solidFill>
                  <a:srgbClr val="FF0000"/>
                </a:solidFill>
                <a:cs typeface="B Zar" panose="00000400000000000000" pitchFamily="2" charset="-78"/>
              </a:rPr>
              <a:t>اگر بخواهیم این تعریف راطبقه بندی کنیم عبارت خواهد بوداز :</a:t>
            </a:r>
            <a:r>
              <a:rPr lang="fa-IR" altLang="en-US" b="0">
                <a:solidFill>
                  <a:schemeClr val="tx1"/>
                </a:solidFill>
                <a:cs typeface=" Mitra" pitchFamily="2" charset="0"/>
              </a:rPr>
              <a:t> </a:t>
            </a:r>
            <a:endParaRPr lang="en-US" altLang="en-US" b="0">
              <a:solidFill>
                <a:schemeClr val="tx1"/>
              </a:solidFill>
              <a:cs typeface=" Mitra" pitchFamily="2" charset="0"/>
            </a:endParaRPr>
          </a:p>
          <a:p>
            <a:pPr algn="r" rtl="1" eaLnBrk="1" hangingPunct="1"/>
            <a:r>
              <a:rPr lang="fa-IR" altLang="en-US" b="0">
                <a:solidFill>
                  <a:schemeClr val="tx1"/>
                </a:solidFill>
                <a:cs typeface=" Mitra" pitchFamily="2" charset="0"/>
              </a:rPr>
              <a:t>١- شرح شغل </a:t>
            </a:r>
            <a:r>
              <a:rPr lang="en-US" altLang="en-US" b="0">
                <a:solidFill>
                  <a:schemeClr val="tx1"/>
                </a:solidFill>
                <a:cs typeface=" Mitra" pitchFamily="2" charset="0"/>
              </a:rPr>
              <a:t>Job description </a:t>
            </a:r>
            <a:r>
              <a:rPr lang="fa-IR" altLang="en-US" b="0">
                <a:solidFill>
                  <a:schemeClr val="tx1"/>
                </a:solidFill>
                <a:cs typeface=" Mitra" pitchFamily="2" charset="0"/>
              </a:rPr>
              <a:t> </a:t>
            </a:r>
            <a:endParaRPr lang="en-US" altLang="en-US" b="0">
              <a:solidFill>
                <a:schemeClr val="tx1"/>
              </a:solidFill>
              <a:cs typeface=" Mitra" pitchFamily="2" charset="0"/>
            </a:endParaRPr>
          </a:p>
          <a:p>
            <a:pPr algn="r" rtl="1" eaLnBrk="1" hangingPunct="1"/>
            <a:r>
              <a:rPr lang="fa-IR" altLang="en-US" b="0">
                <a:solidFill>
                  <a:schemeClr val="tx1"/>
                </a:solidFill>
                <a:cs typeface=" Mitra" pitchFamily="2" charset="0"/>
              </a:rPr>
              <a:t>     شرح شغل بیان وتوصیف سیستماتیک وظایفمسئولیت ها تکالیف ارتباطات واختیارات شغل است.</a:t>
            </a:r>
            <a:endParaRPr lang="en-US" altLang="en-US" b="0">
              <a:solidFill>
                <a:schemeClr val="tx1"/>
              </a:solidFill>
              <a:cs typeface=" Mitra" pitchFamily="2" charset="0"/>
            </a:endParaRPr>
          </a:p>
          <a:p>
            <a:pPr algn="r" rtl="1" eaLnBrk="1" hangingPunct="1"/>
            <a:r>
              <a:rPr lang="fa-IR" altLang="en-US" b="0">
                <a:solidFill>
                  <a:schemeClr val="tx1"/>
                </a:solidFill>
                <a:cs typeface=" Mitra" pitchFamily="2" charset="0"/>
              </a:rPr>
              <a:t>۲- شرایط احراز شغل </a:t>
            </a:r>
            <a:r>
              <a:rPr lang="en-US" altLang="en-US" b="0">
                <a:solidFill>
                  <a:schemeClr val="tx1"/>
                </a:solidFill>
                <a:cs typeface=" Mitra" pitchFamily="2" charset="0"/>
              </a:rPr>
              <a:t>Job specification</a:t>
            </a:r>
          </a:p>
          <a:p>
            <a:pPr algn="r" rtl="1" eaLnBrk="1" hangingPunct="1"/>
            <a:r>
              <a:rPr lang="fa-IR" altLang="en-US" b="0">
                <a:solidFill>
                  <a:schemeClr val="tx1"/>
                </a:solidFill>
                <a:cs typeface=" Mitra" pitchFamily="2" charset="0"/>
              </a:rPr>
              <a:t>فردی که می خواهد شغلی را احراز نماید وعهده دارشودباید دارای ویژگی های خاصّی از قبیل مهارتهای فنّی وانسانی شرایط فیزیکی تحصیلات تجربه و... باشد.</a:t>
            </a:r>
            <a:endParaRPr lang="en-US" altLang="en-US" b="0">
              <a:solidFill>
                <a:schemeClr val="tx1"/>
              </a:solidFill>
              <a:cs typeface=" Mitra" pitchFamily="2" charset="0"/>
            </a:endParaRPr>
          </a:p>
          <a:p>
            <a:pPr algn="r" rtl="1" eaLnBrk="1" hangingPunct="1"/>
            <a:r>
              <a:rPr lang="fa-IR" altLang="en-US" b="0">
                <a:solidFill>
                  <a:schemeClr val="tx1"/>
                </a:solidFill>
                <a:cs typeface=" Mitra" pitchFamily="2" charset="0"/>
              </a:rPr>
              <a:t>۳- طبقه بندی وارزشیابی شغل </a:t>
            </a:r>
            <a:r>
              <a:rPr lang="en-US" altLang="en-US" b="0">
                <a:solidFill>
                  <a:schemeClr val="tx1"/>
                </a:solidFill>
                <a:cs typeface=" Mitra" pitchFamily="2" charset="0"/>
              </a:rPr>
              <a:t>Job evaluation</a:t>
            </a:r>
          </a:p>
          <a:p>
            <a:pPr algn="r" rtl="1" eaLnBrk="1" hangingPunct="1"/>
            <a:r>
              <a:rPr lang="fa-IR" altLang="en-US" b="0">
                <a:solidFill>
                  <a:schemeClr val="tx1"/>
                </a:solidFill>
                <a:cs typeface=" Mitra" pitchFamily="2" charset="0"/>
              </a:rPr>
              <a:t>    در این مورد باید جایگاه وارزش نسبی هرشغل درمقایسه بامشاغل مشخص باشد که این مقایسه می تواند در سطح سازمانی یا ملّی باشدوبعد از تعیین این جایگاه شرایط حقوق بازنشتگی و.... مشخص میگردد.  </a:t>
            </a:r>
          </a:p>
          <a:p>
            <a:pPr algn="r" rtl="1" eaLnBrk="1" hangingPunct="1"/>
            <a:endParaRPr lang="en-US" altLang="en-US">
              <a:cs typeface=" Mitra" pitchFamily="2" charset="0"/>
            </a:endParaRPr>
          </a:p>
        </p:txBody>
      </p:sp>
      <p:grpSp>
        <p:nvGrpSpPr>
          <p:cNvPr id="23555" name="Group 4"/>
          <p:cNvGrpSpPr>
            <a:grpSpLocks/>
          </p:cNvGrpSpPr>
          <p:nvPr/>
        </p:nvGrpSpPr>
        <p:grpSpPr bwMode="auto">
          <a:xfrm>
            <a:off x="7812088" y="6308725"/>
            <a:ext cx="1331912" cy="549275"/>
            <a:chOff x="4921" y="3974"/>
            <a:chExt cx="839" cy="346"/>
          </a:xfrm>
        </p:grpSpPr>
        <p:sp>
          <p:nvSpPr>
            <p:cNvPr id="23556" name="AutoShape 5">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3557" name="AutoShape 6">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animEffect transition="in" filter="dissolve">
                                      <p:cBhvr>
                                        <p:cTn id="7" dur="500"/>
                                        <p:tgtEl>
                                          <p:spTgt spid="128003">
                                            <p:txEl>
                                              <p:pRg st="0" end="0"/>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28003">
                                            <p:txEl>
                                              <p:pRg st="1" end="1"/>
                                            </p:txEl>
                                          </p:spTgt>
                                        </p:tgtEl>
                                        <p:attrNameLst>
                                          <p:attrName>style.visibility</p:attrName>
                                        </p:attrNameLst>
                                      </p:cBhvr>
                                      <p:to>
                                        <p:strVal val="visible"/>
                                      </p:to>
                                    </p:set>
                                    <p:animEffect transition="in" filter="dissolve">
                                      <p:cBhvr>
                                        <p:cTn id="11" dur="500"/>
                                        <p:tgtEl>
                                          <p:spTgt spid="128003">
                                            <p:txEl>
                                              <p:pRg st="1" end="1"/>
                                            </p:txEl>
                                          </p:spTgt>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28003">
                                            <p:txEl>
                                              <p:pRg st="2" end="2"/>
                                            </p:txEl>
                                          </p:spTgt>
                                        </p:tgtEl>
                                        <p:attrNameLst>
                                          <p:attrName>style.visibility</p:attrName>
                                        </p:attrNameLst>
                                      </p:cBhvr>
                                      <p:to>
                                        <p:strVal val="visible"/>
                                      </p:to>
                                    </p:set>
                                    <p:animEffect transition="in" filter="dissolve">
                                      <p:cBhvr>
                                        <p:cTn id="15" dur="500"/>
                                        <p:tgtEl>
                                          <p:spTgt spid="128003">
                                            <p:txEl>
                                              <p:pRg st="2" end="2"/>
                                            </p:txEl>
                                          </p:spTgt>
                                        </p:tgtEl>
                                      </p:cBhvr>
                                    </p:animEffect>
                                  </p:childTnLst>
                                </p:cTn>
                              </p:par>
                            </p:childTnLst>
                          </p:cTn>
                        </p:par>
                        <p:par>
                          <p:cTn id="16" fill="hold" nodeType="afterGroup">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28003">
                                            <p:txEl>
                                              <p:pRg st="3" end="3"/>
                                            </p:txEl>
                                          </p:spTgt>
                                        </p:tgtEl>
                                        <p:attrNameLst>
                                          <p:attrName>style.visibility</p:attrName>
                                        </p:attrNameLst>
                                      </p:cBhvr>
                                      <p:to>
                                        <p:strVal val="visible"/>
                                      </p:to>
                                    </p:set>
                                    <p:animEffect transition="in" filter="dissolve">
                                      <p:cBhvr>
                                        <p:cTn id="19" dur="500"/>
                                        <p:tgtEl>
                                          <p:spTgt spid="128003">
                                            <p:txEl>
                                              <p:pRg st="3" end="3"/>
                                            </p:txEl>
                                          </p:spTgt>
                                        </p:tgtEl>
                                      </p:cBhvr>
                                    </p:animEffect>
                                  </p:childTnLst>
                                </p:cTn>
                              </p:par>
                            </p:childTnLst>
                          </p:cTn>
                        </p:par>
                        <p:par>
                          <p:cTn id="20" fill="hold" nodeType="afterGroup">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128003">
                                            <p:txEl>
                                              <p:pRg st="4" end="4"/>
                                            </p:txEl>
                                          </p:spTgt>
                                        </p:tgtEl>
                                        <p:attrNameLst>
                                          <p:attrName>style.visibility</p:attrName>
                                        </p:attrNameLst>
                                      </p:cBhvr>
                                      <p:to>
                                        <p:strVal val="visible"/>
                                      </p:to>
                                    </p:set>
                                    <p:animEffect transition="in" filter="dissolve">
                                      <p:cBhvr>
                                        <p:cTn id="23" dur="500"/>
                                        <p:tgtEl>
                                          <p:spTgt spid="128003">
                                            <p:txEl>
                                              <p:pRg st="4" end="4"/>
                                            </p:txEl>
                                          </p:spTgt>
                                        </p:tgtEl>
                                      </p:cBhvr>
                                    </p:animEffect>
                                  </p:childTnLst>
                                </p:cTn>
                              </p:par>
                            </p:childTnLst>
                          </p:cTn>
                        </p:par>
                        <p:par>
                          <p:cTn id="24" fill="hold" nodeType="afterGroup">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128003">
                                            <p:txEl>
                                              <p:pRg st="5" end="5"/>
                                            </p:txEl>
                                          </p:spTgt>
                                        </p:tgtEl>
                                        <p:attrNameLst>
                                          <p:attrName>style.visibility</p:attrName>
                                        </p:attrNameLst>
                                      </p:cBhvr>
                                      <p:to>
                                        <p:strVal val="visible"/>
                                      </p:to>
                                    </p:set>
                                    <p:animEffect transition="in" filter="dissolve">
                                      <p:cBhvr>
                                        <p:cTn id="27" dur="500"/>
                                        <p:tgtEl>
                                          <p:spTgt spid="128003">
                                            <p:txEl>
                                              <p:pRg st="5" end="5"/>
                                            </p:txEl>
                                          </p:spTgt>
                                        </p:tgtEl>
                                      </p:cBhvr>
                                    </p:animEffect>
                                  </p:childTnLst>
                                </p:cTn>
                              </p:par>
                            </p:childTnLst>
                          </p:cTn>
                        </p:par>
                        <p:par>
                          <p:cTn id="28" fill="hold" nodeType="afterGroup">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128003">
                                            <p:txEl>
                                              <p:pRg st="6" end="6"/>
                                            </p:txEl>
                                          </p:spTgt>
                                        </p:tgtEl>
                                        <p:attrNameLst>
                                          <p:attrName>style.visibility</p:attrName>
                                        </p:attrNameLst>
                                      </p:cBhvr>
                                      <p:to>
                                        <p:strVal val="visible"/>
                                      </p:to>
                                    </p:set>
                                    <p:animEffect transition="in" filter="dissolve">
                                      <p:cBhvr>
                                        <p:cTn id="31" dur="500"/>
                                        <p:tgtEl>
                                          <p:spTgt spid="1280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4427538" y="620713"/>
            <a:ext cx="4102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400">
                <a:solidFill>
                  <a:srgbClr val="FF0000"/>
                </a:solidFill>
                <a:cs typeface="Nasim" panose="00000700000000000000" pitchFamily="2" charset="-78"/>
              </a:rPr>
              <a:t>مراحل تجزیه وتحلیل شغل </a:t>
            </a:r>
          </a:p>
        </p:txBody>
      </p:sp>
      <p:sp>
        <p:nvSpPr>
          <p:cNvPr id="18437" name="Rectangle 5"/>
          <p:cNvSpPr>
            <a:spLocks noChangeArrowheads="1"/>
          </p:cNvSpPr>
          <p:nvPr/>
        </p:nvSpPr>
        <p:spPr bwMode="auto">
          <a:xfrm>
            <a:off x="468313" y="1533525"/>
            <a:ext cx="8135937" cy="417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800" b="1">
                <a:cs typeface=" Mitra" pitchFamily="2" charset="0"/>
              </a:rPr>
              <a:t>مراحل تجزیه وتحلیل شغل به ترتیب عبارتند از :</a:t>
            </a:r>
            <a:r>
              <a:rPr lang="fa-IR" altLang="en-US" sz="2400">
                <a:cs typeface=" Mitra" pitchFamily="2" charset="0"/>
              </a:rPr>
              <a:t> </a:t>
            </a:r>
            <a:endParaRPr lang="en-US" altLang="en-US" sz="2400">
              <a:cs typeface=" Mitra" pitchFamily="2" charset="0"/>
            </a:endParaRPr>
          </a:p>
          <a:p>
            <a:pPr algn="r" rtl="1" eaLnBrk="1" hangingPunct="1"/>
            <a:r>
              <a:rPr lang="fa-IR" altLang="en-US" sz="2400">
                <a:cs typeface=" Mitra" pitchFamily="2" charset="0"/>
              </a:rPr>
              <a:t>١- شناخت کلیّت سازمان (مانندرسالات ما موریت ها اهداف استراتژی هاو....)</a:t>
            </a:r>
            <a:endParaRPr lang="en-US" altLang="en-US" sz="2400">
              <a:cs typeface=" Mitra" pitchFamily="2" charset="0"/>
            </a:endParaRPr>
          </a:p>
          <a:p>
            <a:pPr algn="r" rtl="1" eaLnBrk="1" hangingPunct="1"/>
            <a:r>
              <a:rPr lang="fa-IR" altLang="en-US" sz="2400">
                <a:cs typeface=" Mitra" pitchFamily="2" charset="0"/>
              </a:rPr>
              <a:t>۲- شناسائی مشاغل وانتخاب مشاغل نمونه ( برای هر شغل شغلی را به عنوان نمونه انتخاب وآن را بررسی میکنیم )</a:t>
            </a:r>
            <a:endParaRPr lang="en-US" altLang="en-US" sz="2400">
              <a:cs typeface=" Mitra" pitchFamily="2" charset="0"/>
            </a:endParaRPr>
          </a:p>
          <a:p>
            <a:pPr algn="r" rtl="1" eaLnBrk="1" hangingPunct="1"/>
            <a:r>
              <a:rPr lang="fa-IR" altLang="en-US" sz="2400">
                <a:cs typeface=" Mitra" pitchFamily="2" charset="0"/>
              </a:rPr>
              <a:t>۳- جمع آوری اطلاعات </a:t>
            </a:r>
            <a:endParaRPr lang="en-US" altLang="en-US" sz="2400">
              <a:cs typeface=" Mitra" pitchFamily="2" charset="0"/>
            </a:endParaRPr>
          </a:p>
          <a:p>
            <a:pPr algn="r" rtl="1" eaLnBrk="1" hangingPunct="1"/>
            <a:r>
              <a:rPr lang="fa-IR" altLang="en-US" sz="2400">
                <a:cs typeface=" Mitra" pitchFamily="2" charset="0"/>
              </a:rPr>
              <a:t>۴- طبقه بندی وتجزیه وتحلیل اطلاعات </a:t>
            </a:r>
            <a:endParaRPr lang="en-US" altLang="en-US" sz="2400">
              <a:cs typeface=" Mitra" pitchFamily="2" charset="0"/>
            </a:endParaRPr>
          </a:p>
          <a:p>
            <a:pPr algn="r" rtl="1" eaLnBrk="1" hangingPunct="1"/>
            <a:r>
              <a:rPr lang="fa-IR" altLang="en-US" sz="2400">
                <a:cs typeface=" Mitra" pitchFamily="2" charset="0"/>
              </a:rPr>
              <a:t>۵- تدوین شرح شغل</a:t>
            </a:r>
            <a:endParaRPr lang="en-US" altLang="en-US" sz="2400">
              <a:cs typeface=" Mitra" pitchFamily="2" charset="0"/>
            </a:endParaRPr>
          </a:p>
          <a:p>
            <a:pPr algn="r" rtl="1" eaLnBrk="1" hangingPunct="1"/>
            <a:r>
              <a:rPr lang="fa-IR" altLang="en-US" sz="2400">
                <a:cs typeface=" Mitra" pitchFamily="2" charset="0"/>
              </a:rPr>
              <a:t>۶- تدوین شرایط احراز شغل </a:t>
            </a:r>
            <a:endParaRPr lang="en-US" altLang="en-US" sz="2400">
              <a:cs typeface=" Mitra" pitchFamily="2" charset="0"/>
            </a:endParaRPr>
          </a:p>
          <a:p>
            <a:pPr algn="r" rtl="1" eaLnBrk="1" hangingPunct="1"/>
            <a:r>
              <a:rPr lang="fa-IR" altLang="en-US" sz="2400">
                <a:cs typeface=" Mitra" pitchFamily="2" charset="0"/>
              </a:rPr>
              <a:t>۷- طبقه بندی مشاغل .</a:t>
            </a:r>
            <a:endParaRPr lang="en-US" altLang="en-US" sz="2400">
              <a:cs typeface=" Mitra" pitchFamily="2" charset="0"/>
            </a:endParaRPr>
          </a:p>
          <a:p>
            <a:pPr algn="r" rtl="1" eaLnBrk="1" hangingPunct="1"/>
            <a:r>
              <a:rPr lang="fa-IR" altLang="en-US" sz="2400">
                <a:cs typeface=" Mitra" pitchFamily="2" charset="0"/>
              </a:rPr>
              <a:t>کاربرد اطلاعات تجزیه وتحلیل شغل درتمامی فعالیّتهای مدیریت منابع انسانی نمایان است .</a:t>
            </a:r>
          </a:p>
        </p:txBody>
      </p:sp>
      <p:grpSp>
        <p:nvGrpSpPr>
          <p:cNvPr id="24580" name="Group 9"/>
          <p:cNvGrpSpPr>
            <a:grpSpLocks/>
          </p:cNvGrpSpPr>
          <p:nvPr/>
        </p:nvGrpSpPr>
        <p:grpSpPr bwMode="auto">
          <a:xfrm>
            <a:off x="7812088" y="6308725"/>
            <a:ext cx="1331912" cy="549275"/>
            <a:chOff x="4921" y="3974"/>
            <a:chExt cx="839" cy="346"/>
          </a:xfrm>
        </p:grpSpPr>
        <p:sp>
          <p:nvSpPr>
            <p:cNvPr id="24581" name="AutoShape 10">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4582" name="AutoShape 11">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grpId="0" nodeType="after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blinds(vertical)">
                                      <p:cBhvr>
                                        <p:cTn id="7" dur="500"/>
                                        <p:tgtEl>
                                          <p:spTgt spid="18436"/>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8437"/>
                                        </p:tgtEl>
                                        <p:attrNameLst>
                                          <p:attrName>style.visibility</p:attrName>
                                        </p:attrNameLst>
                                      </p:cBhvr>
                                      <p:to>
                                        <p:strVal val="visible"/>
                                      </p:to>
                                    </p:set>
                                    <p:animEffect transition="in" filter="checkerboard(across)">
                                      <p:cBhvr>
                                        <p:cTn id="11" dur="5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3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ChangeArrowheads="1"/>
          </p:cNvSpPr>
          <p:nvPr/>
        </p:nvSpPr>
        <p:spPr bwMode="auto">
          <a:xfrm>
            <a:off x="3851275" y="476250"/>
            <a:ext cx="50165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800">
                <a:solidFill>
                  <a:srgbClr val="FF0000"/>
                </a:solidFill>
                <a:cs typeface="Nasim" panose="00000700000000000000" pitchFamily="2" charset="-78"/>
              </a:rPr>
              <a:t>شیوه های جمع آوری اطلاعات</a:t>
            </a:r>
          </a:p>
        </p:txBody>
      </p:sp>
      <p:sp>
        <p:nvSpPr>
          <p:cNvPr id="19462" name="Rectangle 6"/>
          <p:cNvSpPr>
            <a:spLocks noChangeArrowheads="1"/>
          </p:cNvSpPr>
          <p:nvPr/>
        </p:nvSpPr>
        <p:spPr bwMode="auto">
          <a:xfrm>
            <a:off x="684213" y="1406525"/>
            <a:ext cx="7848600" cy="361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100">
                <a:cs typeface=" Mitra" pitchFamily="2" charset="0"/>
              </a:rPr>
              <a:t>شیوه های جمع آوری اطلاعات</a:t>
            </a:r>
            <a:endParaRPr lang="en-US" altLang="en-US" sz="2100">
              <a:cs typeface=" Mitra" pitchFamily="2" charset="0"/>
            </a:endParaRPr>
          </a:p>
          <a:p>
            <a:pPr algn="r" rtl="1" eaLnBrk="1" hangingPunct="1"/>
            <a:r>
              <a:rPr lang="fa-IR" altLang="en-US" sz="2100">
                <a:cs typeface=" Mitra" pitchFamily="2" charset="0"/>
              </a:rPr>
              <a:t>به طورکلّی شیوه های جمع آوری که تا کنون شناخته شده است عبارتند از :</a:t>
            </a:r>
            <a:endParaRPr lang="en-US" altLang="en-US" sz="2100">
              <a:cs typeface=" Mitra" pitchFamily="2" charset="0"/>
            </a:endParaRPr>
          </a:p>
          <a:p>
            <a:pPr algn="r" rtl="1" eaLnBrk="1" hangingPunct="1"/>
            <a:r>
              <a:rPr lang="fa-IR" altLang="en-US" sz="2100">
                <a:cs typeface=" Mitra" pitchFamily="2" charset="0"/>
              </a:rPr>
              <a:t>١- مشاهده </a:t>
            </a:r>
            <a:endParaRPr lang="en-US" altLang="en-US" sz="2100">
              <a:cs typeface=" Mitra" pitchFamily="2" charset="0"/>
            </a:endParaRPr>
          </a:p>
          <a:p>
            <a:pPr algn="r" rtl="1" eaLnBrk="1" hangingPunct="1"/>
            <a:r>
              <a:rPr lang="fa-IR" altLang="en-US" sz="2100">
                <a:cs typeface=" Mitra" pitchFamily="2" charset="0"/>
              </a:rPr>
              <a:t>◄ مشاهده عبارت است ازدیدن هدفدار٬ یعنی دیدنی که از روی قصد٬ نقشه وآگاهی قبلی انجام شود . </a:t>
            </a:r>
            <a:endParaRPr lang="en-US" altLang="en-US" sz="2100">
              <a:cs typeface=" Mitra" pitchFamily="2" charset="0"/>
            </a:endParaRPr>
          </a:p>
          <a:p>
            <a:pPr algn="r" rtl="1" eaLnBrk="1" hangingPunct="1"/>
            <a:r>
              <a:rPr lang="fa-IR" altLang="en-US" sz="2100">
                <a:cs typeface=" Mitra" pitchFamily="2" charset="0"/>
              </a:rPr>
              <a:t>مشاهده به دو نوع است :</a:t>
            </a:r>
            <a:endParaRPr lang="en-US" altLang="en-US" sz="2100">
              <a:cs typeface=" Mitra" pitchFamily="2" charset="0"/>
            </a:endParaRPr>
          </a:p>
          <a:p>
            <a:pPr algn="r" rtl="1" eaLnBrk="1" hangingPunct="1"/>
            <a:r>
              <a:rPr lang="fa-IR" altLang="en-US" sz="2100">
                <a:cs typeface=" Mitra" pitchFamily="2" charset="0"/>
              </a:rPr>
              <a:t> ١- مستقیم : در این نوع مشاهده واسطه ای وجود نداردوسه رٲس مشاهده بلاواسطه صورت می گیرد مانند حرکت سنجی وزمان سنجی .</a:t>
            </a:r>
            <a:endParaRPr lang="en-US" altLang="en-US" sz="2100">
              <a:cs typeface=" Mitra" pitchFamily="2" charset="0"/>
            </a:endParaRPr>
          </a:p>
          <a:p>
            <a:pPr algn="r" rtl="1" eaLnBrk="1" hangingPunct="1"/>
            <a:r>
              <a:rPr lang="fa-IR" altLang="en-US" sz="2100">
                <a:cs typeface=" Mitra" pitchFamily="2" charset="0"/>
              </a:rPr>
              <a:t> ۲- غیرمستقیم : در این مشاهده٬ واسطه وجود دارد مانند تماشای فیلم رفتاریک فرد که البتّه این فیلم نباید به طورزنده پخش شود زیرا دراین صورت مستقیم است .</a:t>
            </a:r>
            <a:endParaRPr lang="en-US" altLang="en-US" sz="2100">
              <a:cs typeface=" Mitra" pitchFamily="2" charset="0"/>
            </a:endParaRPr>
          </a:p>
          <a:p>
            <a:pPr algn="r" rtl="1" eaLnBrk="1" hangingPunct="1"/>
            <a:r>
              <a:rPr lang="fa-IR" altLang="en-US" sz="2100">
                <a:cs typeface=" Mitra" pitchFamily="2" charset="0"/>
              </a:rPr>
              <a:t>مشاهده از سه جزﺀ مشاهده کننده٬ مشاهده شونده ٬ موضوع مشاهده تشکیل یافت</a:t>
            </a:r>
          </a:p>
        </p:txBody>
      </p:sp>
      <p:grpSp>
        <p:nvGrpSpPr>
          <p:cNvPr id="25604" name="Group 10"/>
          <p:cNvGrpSpPr>
            <a:grpSpLocks/>
          </p:cNvGrpSpPr>
          <p:nvPr/>
        </p:nvGrpSpPr>
        <p:grpSpPr bwMode="auto">
          <a:xfrm>
            <a:off x="7812088" y="6308725"/>
            <a:ext cx="1331912" cy="549275"/>
            <a:chOff x="4921" y="3974"/>
            <a:chExt cx="839" cy="346"/>
          </a:xfrm>
        </p:grpSpPr>
        <p:sp>
          <p:nvSpPr>
            <p:cNvPr id="25605" name="AutoShape 11">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5606" name="AutoShape 12">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blinds(horizontal)">
                                      <p:cBhvr>
                                        <p:cTn id="7" dur="500"/>
                                        <p:tgtEl>
                                          <p:spTgt spid="19460"/>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9462"/>
                                        </p:tgtEl>
                                        <p:attrNameLst>
                                          <p:attrName>style.visibility</p:attrName>
                                        </p:attrNameLst>
                                      </p:cBhvr>
                                      <p:to>
                                        <p:strVal val="visible"/>
                                      </p:to>
                                    </p:set>
                                    <p:animEffect transition="in" filter="checkerboard(across)">
                                      <p:cBhvr>
                                        <p:cTn id="11" dur="500"/>
                                        <p:tgtEl>
                                          <p:spTgt spid="19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p:bldP spid="1946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Rectangle 6"/>
          <p:cNvSpPr>
            <a:spLocks noChangeArrowheads="1"/>
          </p:cNvSpPr>
          <p:nvPr/>
        </p:nvSpPr>
        <p:spPr bwMode="auto">
          <a:xfrm>
            <a:off x="539750" y="731838"/>
            <a:ext cx="8208963"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400">
                <a:cs typeface=" Mitra" pitchFamily="2" charset="0"/>
              </a:rPr>
              <a:t>در مشاهده باید به نکاتی توّجه شود ازجمله :</a:t>
            </a:r>
            <a:endParaRPr lang="en-US" altLang="en-US" sz="2400">
              <a:cs typeface=" Mitra" pitchFamily="2" charset="0"/>
            </a:endParaRPr>
          </a:p>
          <a:p>
            <a:pPr algn="r" rtl="1" eaLnBrk="1" hangingPunct="1"/>
            <a:r>
              <a:rPr lang="fa-IR" altLang="en-US" sz="2400">
                <a:cs typeface=" Mitra" pitchFamily="2" charset="0"/>
              </a:rPr>
              <a:t>١- فضای مشاهده باید طبیعی باشد .</a:t>
            </a:r>
            <a:endParaRPr lang="en-US" altLang="en-US" sz="2400">
              <a:cs typeface=" Mitra" pitchFamily="2" charset="0"/>
            </a:endParaRPr>
          </a:p>
          <a:p>
            <a:pPr algn="r" rtl="1" eaLnBrk="1" hangingPunct="1"/>
            <a:r>
              <a:rPr lang="fa-IR" altLang="en-US" sz="2400">
                <a:cs typeface=" Mitra" pitchFamily="2" charset="0"/>
              </a:rPr>
              <a:t>۲- عوامل  محیطی ای که ممکن است فضای مشاهده را تحت تٲثیر قرار دهد کنترل کنیم .</a:t>
            </a:r>
            <a:endParaRPr lang="en-US" altLang="en-US" sz="2400">
              <a:cs typeface=" Mitra" pitchFamily="2" charset="0"/>
            </a:endParaRPr>
          </a:p>
          <a:p>
            <a:pPr algn="r" rtl="1" eaLnBrk="1" hangingPunct="1"/>
            <a:r>
              <a:rPr lang="fa-IR" altLang="en-US" sz="2400">
                <a:cs typeface=" Mitra" pitchFamily="2" charset="0"/>
              </a:rPr>
              <a:t>۳- از مراحل مشاهده یادداشت برداری شود.</a:t>
            </a:r>
            <a:endParaRPr lang="en-US" altLang="en-US" sz="2400">
              <a:cs typeface=" Mitra" pitchFamily="2" charset="0"/>
            </a:endParaRPr>
          </a:p>
          <a:p>
            <a:pPr algn="r" rtl="1" eaLnBrk="1" hangingPunct="1"/>
            <a:r>
              <a:rPr lang="fa-IR" altLang="en-US" sz="2400">
                <a:cs typeface=" Mitra" pitchFamily="2" charset="0"/>
              </a:rPr>
              <a:t>۴- علائق وسلایق شخصی رادرمشاهده دخالت ندهیم .</a:t>
            </a:r>
            <a:endParaRPr lang="en-US" altLang="en-US" sz="2400">
              <a:cs typeface=" Mitra" pitchFamily="2" charset="0"/>
            </a:endParaRPr>
          </a:p>
          <a:p>
            <a:pPr algn="r" rtl="1" eaLnBrk="1" hangingPunct="1"/>
            <a:r>
              <a:rPr lang="fa-IR" altLang="en-US" sz="2400">
                <a:cs typeface=" Mitra" pitchFamily="2" charset="0"/>
              </a:rPr>
              <a:t>۵- هدف مشاهده را فراموش نکنیم .</a:t>
            </a:r>
            <a:endParaRPr lang="en-US" altLang="en-US" sz="2400">
              <a:cs typeface=" Mitra" pitchFamily="2" charset="0"/>
            </a:endParaRPr>
          </a:p>
          <a:p>
            <a:pPr algn="r" rtl="1" eaLnBrk="1" hangingPunct="1"/>
            <a:r>
              <a:rPr lang="fa-IR" altLang="en-US" sz="2400">
                <a:cs typeface=" Mitra" pitchFamily="2" charset="0"/>
              </a:rPr>
              <a:t>۶- حتّی الامکان از تجهیزات ابزار وتکنولوژی مناسب استفاده کنیم .( کیفیت مشاهده را افزایش دهیم )</a:t>
            </a:r>
            <a:endParaRPr lang="en-US" altLang="en-US" sz="2400">
              <a:cs typeface=" Mitra" pitchFamily="2" charset="0"/>
            </a:endParaRPr>
          </a:p>
          <a:p>
            <a:pPr algn="r" rtl="1" eaLnBrk="1" hangingPunct="1"/>
            <a:r>
              <a:rPr lang="fa-IR" altLang="en-US" sz="2400">
                <a:cs typeface=" Mitra" pitchFamily="2" charset="0"/>
              </a:rPr>
              <a:t>۲- مصاحبه </a:t>
            </a:r>
            <a:endParaRPr lang="en-US" altLang="en-US" sz="2400">
              <a:cs typeface=" Mitra" pitchFamily="2" charset="0"/>
            </a:endParaRPr>
          </a:p>
          <a:p>
            <a:pPr algn="r" rtl="1" eaLnBrk="1" hangingPunct="1"/>
            <a:r>
              <a:rPr lang="fa-IR" altLang="en-US" sz="2400">
                <a:cs typeface=" Mitra" pitchFamily="2" charset="0"/>
              </a:rPr>
              <a:t>◄ به گفتگوی هدفدار یعنی گفتگوئی که نقشه طرح آ گاهی وبرنامۀ قبلی داشته باشد مصاحبه گویند .</a:t>
            </a:r>
            <a:endParaRPr lang="en-US" altLang="en-US" sz="2400">
              <a:cs typeface=" Mitra" pitchFamily="2" charset="0"/>
            </a:endParaRPr>
          </a:p>
          <a:p>
            <a:pPr algn="r" rtl="1" eaLnBrk="1" hangingPunct="1"/>
            <a:r>
              <a:rPr lang="fa-IR" altLang="en-US" sz="2400">
                <a:cs typeface=" Mitra" pitchFamily="2" charset="0"/>
              </a:rPr>
              <a:t>مصاحبه نیز از مصاحبه کننده مصاحبه شونده وموضوع مصاحبه تشکیل یافته است .</a:t>
            </a:r>
          </a:p>
        </p:txBody>
      </p:sp>
      <p:grpSp>
        <p:nvGrpSpPr>
          <p:cNvPr id="26627" name="Group 10"/>
          <p:cNvGrpSpPr>
            <a:grpSpLocks/>
          </p:cNvGrpSpPr>
          <p:nvPr/>
        </p:nvGrpSpPr>
        <p:grpSpPr bwMode="auto">
          <a:xfrm>
            <a:off x="7812088" y="6308725"/>
            <a:ext cx="1331912" cy="549275"/>
            <a:chOff x="4921" y="3974"/>
            <a:chExt cx="839" cy="346"/>
          </a:xfrm>
        </p:grpSpPr>
        <p:sp>
          <p:nvSpPr>
            <p:cNvPr id="26628" name="AutoShape 11">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6629" name="AutoShape 12">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0486"/>
                                        </p:tgtEl>
                                        <p:attrNameLst>
                                          <p:attrName>style.visibility</p:attrName>
                                        </p:attrNameLst>
                                      </p:cBhvr>
                                      <p:to>
                                        <p:strVal val="visible"/>
                                      </p:to>
                                    </p:set>
                                    <p:animEffect transition="in" filter="checkerboard(across)">
                                      <p:cBhvr>
                                        <p:cTn id="7" dur="500"/>
                                        <p:tgtEl>
                                          <p:spTgt spid="20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ChangeArrowheads="1"/>
          </p:cNvSpPr>
          <p:nvPr/>
        </p:nvSpPr>
        <p:spPr bwMode="auto">
          <a:xfrm>
            <a:off x="468313" y="863600"/>
            <a:ext cx="8351837" cy="502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100">
                <a:cs typeface=" Mitra" pitchFamily="2" charset="0"/>
              </a:rPr>
              <a:t>۳- پرسش نامه </a:t>
            </a:r>
            <a:r>
              <a:rPr lang="en-US" altLang="en-US" sz="2100">
                <a:cs typeface=" Mitra" pitchFamily="2" charset="0"/>
              </a:rPr>
              <a:t>(P.A.Q) Position analysis question</a:t>
            </a:r>
            <a:r>
              <a:rPr lang="fa-IR" altLang="en-US" sz="2100">
                <a:cs typeface=" Mitra" pitchFamily="2" charset="0"/>
              </a:rPr>
              <a:t>                                                                                                                                                                                ◄نوعی مصاحبۀ کتبی است که دراختیار افراد قرار میگیرد . </a:t>
            </a:r>
            <a:endParaRPr lang="en-US" altLang="en-US" sz="2100">
              <a:cs typeface=" Mitra" pitchFamily="2" charset="0"/>
            </a:endParaRPr>
          </a:p>
          <a:p>
            <a:pPr algn="r" rtl="1" eaLnBrk="1" hangingPunct="1"/>
            <a:r>
              <a:rPr lang="fa-IR" altLang="en-US" sz="2900" b="1">
                <a:solidFill>
                  <a:srgbClr val="FF0000"/>
                </a:solidFill>
                <a:cs typeface="B Zar" panose="00000400000000000000" pitchFamily="2" charset="-78"/>
              </a:rPr>
              <a:t>پرسش نامه به دو نوع است :</a:t>
            </a:r>
            <a:endParaRPr lang="en-US" altLang="en-US" sz="2900" b="1">
              <a:solidFill>
                <a:srgbClr val="FF0000"/>
              </a:solidFill>
              <a:cs typeface="B Zar" panose="00000400000000000000" pitchFamily="2" charset="-78"/>
            </a:endParaRPr>
          </a:p>
          <a:p>
            <a:pPr algn="r" rtl="1" eaLnBrk="1" hangingPunct="1"/>
            <a:r>
              <a:rPr lang="fa-IR" altLang="en-US" sz="2100">
                <a:cs typeface=" Mitra" pitchFamily="2" charset="0"/>
              </a:rPr>
              <a:t>١- باز: دراین نوع پرسش نامه انعطاف وآزادی وجود داردوفرددرآن می تواند تکالیف ،  وظایف ارتباطات،  گیرندۀ گزارشها ،  فرستندۀ گزارشها و....رابیان کند . </a:t>
            </a:r>
            <a:endParaRPr lang="en-US" altLang="en-US" sz="2100">
              <a:cs typeface=" Mitra" pitchFamily="2" charset="0"/>
            </a:endParaRPr>
          </a:p>
          <a:p>
            <a:pPr algn="r" rtl="1" eaLnBrk="1" hangingPunct="1"/>
            <a:r>
              <a:rPr lang="fa-IR" altLang="en-US" sz="2100">
                <a:cs typeface=" Mitra" pitchFamily="2" charset="0"/>
              </a:rPr>
              <a:t>۲- بسته: دراین نوع پرسش نامه محدودۀ پاسخ دادن از پیش تعیین شده است. </a:t>
            </a:r>
            <a:endParaRPr lang="en-US" altLang="en-US" sz="2100">
              <a:cs typeface=" Mitra" pitchFamily="2" charset="0"/>
            </a:endParaRPr>
          </a:p>
          <a:p>
            <a:pPr algn="r" rtl="1" eaLnBrk="1" hangingPunct="1"/>
            <a:r>
              <a:rPr lang="fa-IR" altLang="en-US" sz="2100">
                <a:cs typeface=" Mitra" pitchFamily="2" charset="0"/>
              </a:rPr>
              <a:t>برای تحلیل شغل باید از پرسش نامۀ باز استفاده کنیم زیرا افراد در آن آزادی عمل دارند تا مسئولیتها وابعادشغل خود را بازگو کنند .درپرسش نامه باید به نکاتی توجّه شود ازجمله:</a:t>
            </a:r>
            <a:endParaRPr lang="en-US" altLang="en-US" sz="2100">
              <a:cs typeface=" Mitra" pitchFamily="2" charset="0"/>
            </a:endParaRPr>
          </a:p>
          <a:p>
            <a:pPr algn="r" rtl="1" eaLnBrk="1" hangingPunct="1"/>
            <a:r>
              <a:rPr lang="fa-IR" altLang="en-US" sz="2100">
                <a:cs typeface=" Mitra" pitchFamily="2" charset="0"/>
              </a:rPr>
              <a:t>١- سئوالات واضح وشفاف ودور از ابهام باشد . (از ایجاد ابهام وگیجی جلوگیری شود.)</a:t>
            </a:r>
            <a:endParaRPr lang="en-US" altLang="en-US" sz="2100">
              <a:cs typeface=" Mitra" pitchFamily="2" charset="0"/>
            </a:endParaRPr>
          </a:p>
          <a:p>
            <a:pPr algn="r" rtl="1" eaLnBrk="1" hangingPunct="1"/>
            <a:r>
              <a:rPr lang="fa-IR" altLang="en-US" sz="2100">
                <a:cs typeface=" Mitra" pitchFamily="2" charset="0"/>
              </a:rPr>
              <a:t>۲- پرسش نامه نباید جهت دار باشد.</a:t>
            </a:r>
            <a:endParaRPr lang="en-US" altLang="en-US" sz="2100">
              <a:cs typeface=" Mitra" pitchFamily="2" charset="0"/>
            </a:endParaRPr>
          </a:p>
          <a:p>
            <a:pPr algn="r" rtl="1" eaLnBrk="1" hangingPunct="1"/>
            <a:r>
              <a:rPr lang="fa-IR" altLang="en-US" sz="2100">
                <a:cs typeface=" Mitra" pitchFamily="2" charset="0"/>
              </a:rPr>
              <a:t>۴- اسنادومدارک </a:t>
            </a:r>
            <a:endParaRPr lang="en-US" altLang="en-US" sz="2100">
              <a:cs typeface=" Mitra" pitchFamily="2" charset="0"/>
            </a:endParaRPr>
          </a:p>
          <a:p>
            <a:pPr algn="r" rtl="1" eaLnBrk="1" hangingPunct="1"/>
            <a:r>
              <a:rPr lang="fa-IR" altLang="en-US" sz="2100">
                <a:cs typeface=" Mitra" pitchFamily="2" charset="0"/>
              </a:rPr>
              <a:t>برای بعضی مشاغل فرهنگ لغات وجود داردوعلاوه بر این در سازمانها مجموعه ای ازشرح شغل ها وجود دارد که میتواند منبعی برای کسب اطلّاع باشد . </a:t>
            </a:r>
            <a:endParaRPr lang="en-US" altLang="en-US" sz="2100">
              <a:cs typeface=" Mitra" pitchFamily="2" charset="0"/>
            </a:endParaRPr>
          </a:p>
          <a:p>
            <a:pPr algn="r" rtl="1" eaLnBrk="1" hangingPunct="1"/>
            <a:r>
              <a:rPr lang="fa-IR" altLang="en-US" sz="2100">
                <a:cs typeface=" Mitra" pitchFamily="2" charset="0"/>
              </a:rPr>
              <a:t>۵- ترکیبی </a:t>
            </a:r>
            <a:endParaRPr lang="en-US" altLang="en-US" sz="2100">
              <a:cs typeface=" Mitra" pitchFamily="2" charset="0"/>
            </a:endParaRPr>
          </a:p>
          <a:p>
            <a:pPr algn="r" rtl="1" eaLnBrk="1" hangingPunct="1"/>
            <a:r>
              <a:rPr lang="fa-IR" altLang="en-US" sz="2100">
                <a:cs typeface=" Mitra" pitchFamily="2" charset="0"/>
              </a:rPr>
              <a:t>یعنی از ترکیبی از روشهای بالا استفاده شود که عملا هم در عالم واقع همینگونه است . </a:t>
            </a:r>
          </a:p>
        </p:txBody>
      </p:sp>
      <p:grpSp>
        <p:nvGrpSpPr>
          <p:cNvPr id="27651" name="Group 8"/>
          <p:cNvGrpSpPr>
            <a:grpSpLocks/>
          </p:cNvGrpSpPr>
          <p:nvPr/>
        </p:nvGrpSpPr>
        <p:grpSpPr bwMode="auto">
          <a:xfrm>
            <a:off x="7812088" y="6308725"/>
            <a:ext cx="1331912" cy="549275"/>
            <a:chOff x="4921" y="3974"/>
            <a:chExt cx="839" cy="346"/>
          </a:xfrm>
        </p:grpSpPr>
        <p:sp>
          <p:nvSpPr>
            <p:cNvPr id="27652" name="AutoShape 9">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7653" name="AutoShape 10">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checkerboard(across)">
                                      <p:cBhvr>
                                        <p:cTn id="7" dur="500"/>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ChangeArrowheads="1"/>
          </p:cNvSpPr>
          <p:nvPr/>
        </p:nvSpPr>
        <p:spPr bwMode="auto">
          <a:xfrm>
            <a:off x="3811588" y="519113"/>
            <a:ext cx="45958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800">
                <a:solidFill>
                  <a:srgbClr val="FF0000"/>
                </a:solidFill>
                <a:cs typeface="Nasim" panose="00000700000000000000" pitchFamily="2" charset="-78"/>
              </a:rPr>
              <a:t>مدلهای جمع آوری اطلاعات </a:t>
            </a:r>
          </a:p>
        </p:txBody>
      </p:sp>
      <p:sp>
        <p:nvSpPr>
          <p:cNvPr id="22551" name="Rectangle 23"/>
          <p:cNvSpPr>
            <a:spLocks noChangeArrowheads="1"/>
          </p:cNvSpPr>
          <p:nvPr/>
        </p:nvSpPr>
        <p:spPr bwMode="auto">
          <a:xfrm>
            <a:off x="611188" y="1241425"/>
            <a:ext cx="78486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a:ea typeface="Times New Roman" panose="02020603050405020304" pitchFamily="18" charset="0"/>
                <a:cs typeface=" Mitra" pitchFamily="2" charset="0"/>
              </a:rPr>
              <a:t>١- مدل انجمن تجزیه وتحلیل شغل آمریکا ; این مدل که یک مدل جدید است ٬ دارای سه نوع محتوا می باشدبه شرح زیر: (سه  بندی کتّی اطلاعات )    </a:t>
            </a:r>
            <a:endParaRPr lang="en-US" altLang="en-US">
              <a:ea typeface="Times New Roman" panose="02020603050405020304" pitchFamily="18" charset="0"/>
              <a:cs typeface=" Mitra" pitchFamily="2" charset="0"/>
            </a:endParaRPr>
          </a:p>
          <a:p>
            <a:pPr algn="r" rtl="1"/>
            <a:r>
              <a:rPr lang="fa-IR" altLang="en-US">
                <a:ea typeface="Times New Roman" panose="02020603050405020304" pitchFamily="18" charset="0"/>
                <a:cs typeface=" Mitra" pitchFamily="2" charset="0"/>
              </a:rPr>
              <a:t> داده     اشیا( ماشین آلات وتجهیزات وتکنولوژی )               ارتباطات ( آدمها )</a:t>
            </a:r>
            <a:endParaRPr lang="en-US" altLang="en-US">
              <a:ea typeface="Times New Roman" panose="02020603050405020304" pitchFamily="18" charset="0"/>
              <a:cs typeface=" Mitra" pitchFamily="2" charset="0"/>
            </a:endParaRPr>
          </a:p>
          <a:p>
            <a:pPr algn="r" rtl="1"/>
            <a:endParaRPr lang="en-US" altLang="en-US">
              <a:ea typeface="Times New Roman" panose="02020603050405020304" pitchFamily="18" charset="0"/>
              <a:cs typeface=" Mitra" pitchFamily="2" charset="0"/>
            </a:endParaRPr>
          </a:p>
        </p:txBody>
      </p:sp>
      <p:sp>
        <p:nvSpPr>
          <p:cNvPr id="22552" name="Rectangle 24"/>
          <p:cNvSpPr>
            <a:spLocks noChangeArrowheads="1"/>
          </p:cNvSpPr>
          <p:nvPr/>
        </p:nvSpPr>
        <p:spPr bwMode="auto">
          <a:xfrm>
            <a:off x="539750" y="2117725"/>
            <a:ext cx="8135938"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2438400" algn="l"/>
                <a:tab pos="5667375" algn="l"/>
              </a:tabLst>
              <a:defRPr>
                <a:solidFill>
                  <a:schemeClr val="tx1"/>
                </a:solidFill>
                <a:latin typeface="Arial" panose="020B0604020202020204" pitchFamily="34" charset="0"/>
                <a:cs typeface="Arial" panose="020B0604020202020204" pitchFamily="34" charset="0"/>
              </a:defRPr>
            </a:lvl1pPr>
            <a:lvl2pPr marL="742950" indent="-285750">
              <a:tabLst>
                <a:tab pos="2438400" algn="l"/>
                <a:tab pos="5667375" algn="l"/>
              </a:tabLst>
              <a:defRPr>
                <a:solidFill>
                  <a:schemeClr val="tx1"/>
                </a:solidFill>
                <a:latin typeface="Arial" panose="020B0604020202020204" pitchFamily="34" charset="0"/>
                <a:cs typeface="Arial" panose="020B0604020202020204" pitchFamily="34" charset="0"/>
              </a:defRPr>
            </a:lvl2pPr>
            <a:lvl3pPr marL="1143000" indent="-228600">
              <a:tabLst>
                <a:tab pos="2438400" algn="l"/>
                <a:tab pos="5667375" algn="l"/>
              </a:tabLst>
              <a:defRPr>
                <a:solidFill>
                  <a:schemeClr val="tx1"/>
                </a:solidFill>
                <a:latin typeface="Arial" panose="020B0604020202020204" pitchFamily="34" charset="0"/>
                <a:cs typeface="Arial" panose="020B0604020202020204" pitchFamily="34" charset="0"/>
              </a:defRPr>
            </a:lvl3pPr>
            <a:lvl4pPr marL="1600200" indent="-228600">
              <a:tabLst>
                <a:tab pos="2438400" algn="l"/>
                <a:tab pos="5667375" algn="l"/>
              </a:tabLst>
              <a:defRPr>
                <a:solidFill>
                  <a:schemeClr val="tx1"/>
                </a:solidFill>
                <a:latin typeface="Arial" panose="020B0604020202020204" pitchFamily="34" charset="0"/>
                <a:cs typeface="Arial" panose="020B0604020202020204" pitchFamily="34" charset="0"/>
              </a:defRPr>
            </a:lvl4pPr>
            <a:lvl5pPr marL="2057400" indent="-228600">
              <a:tabLst>
                <a:tab pos="2438400" algn="l"/>
                <a:tab pos="5667375"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2438400" algn="l"/>
                <a:tab pos="5667375"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2438400" algn="l"/>
                <a:tab pos="5667375"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2438400" algn="l"/>
                <a:tab pos="5667375"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2438400" algn="l"/>
                <a:tab pos="5667375" algn="l"/>
              </a:tabLs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a:ea typeface="Times New Roman" panose="02020603050405020304" pitchFamily="18" charset="0"/>
                <a:cs typeface=" Mitra" pitchFamily="2" charset="0"/>
              </a:rPr>
              <a:t>   جمع آوری	تنظیم وست کردن</a:t>
            </a:r>
            <a:r>
              <a:rPr lang="en-US" altLang="en-US">
                <a:ea typeface="Times New Roman" panose="02020603050405020304" pitchFamily="18" charset="0"/>
                <a:cs typeface=" Mitra" pitchFamily="2" charset="0"/>
              </a:rPr>
              <a:t>    </a:t>
            </a:r>
            <a:r>
              <a:rPr lang="fa-IR" altLang="en-US">
                <a:ea typeface="Times New Roman" panose="02020603050405020304" pitchFamily="18" charset="0"/>
                <a:cs typeface=" Mitra" pitchFamily="2" charset="0"/>
              </a:rPr>
              <a:t>با چه تعداد آدمها سروکار داریم</a:t>
            </a:r>
            <a:endParaRPr lang="en-US" altLang="en-US">
              <a:cs typeface=" Mitra" pitchFamily="2" charset="0"/>
            </a:endParaRPr>
          </a:p>
          <a:p>
            <a:pPr algn="r" rtl="1"/>
            <a:r>
              <a:rPr lang="fa-IR" altLang="en-US">
                <a:cs typeface=" Mitra" pitchFamily="2" charset="0"/>
              </a:rPr>
              <a:t>   ثبت</a:t>
            </a:r>
            <a:endParaRPr lang="en-US" altLang="en-US">
              <a:cs typeface=" Mitra" pitchFamily="2" charset="0"/>
            </a:endParaRPr>
          </a:p>
          <a:p>
            <a:pPr algn="r" rtl="1"/>
            <a:r>
              <a:rPr lang="fa-IR" altLang="en-US">
                <a:cs typeface=" Mitra" pitchFamily="2" charset="0"/>
              </a:rPr>
              <a:t>	تعمیرو نگهداری</a:t>
            </a:r>
            <a:r>
              <a:rPr lang="en-US" altLang="en-US">
                <a:cs typeface=" Mitra" pitchFamily="2" charset="0"/>
              </a:rPr>
              <a:t>   </a:t>
            </a:r>
            <a:r>
              <a:rPr lang="fa-IR" altLang="en-US">
                <a:cs typeface=" Mitra" pitchFamily="2" charset="0"/>
              </a:rPr>
              <a:t>چه تعداد افرادرا سرپرستی می کند</a:t>
            </a:r>
            <a:endParaRPr lang="en-US" altLang="en-US">
              <a:cs typeface=" Mitra" pitchFamily="2" charset="0"/>
            </a:endParaRPr>
          </a:p>
          <a:p>
            <a:pPr algn="r" rtl="1"/>
            <a:r>
              <a:rPr lang="fa-IR" altLang="en-US">
                <a:cs typeface=" Mitra" pitchFamily="2" charset="0"/>
              </a:rPr>
              <a:t>  پردازش              تغییر دادن                                                                         چقدراختلافات را حل میکند </a:t>
            </a:r>
            <a:endParaRPr lang="en-US" altLang="en-US">
              <a:cs typeface=" Mitra" pitchFamily="2" charset="0"/>
            </a:endParaRPr>
          </a:p>
          <a:p>
            <a:pPr algn="r" rtl="1"/>
            <a:r>
              <a:rPr lang="fa-IR" altLang="en-US">
                <a:cs typeface=" Mitra" pitchFamily="2" charset="0"/>
              </a:rPr>
              <a:t>  تولید</a:t>
            </a:r>
            <a:endParaRPr lang="en-US" altLang="en-US">
              <a:cs typeface=" Mitra" pitchFamily="2" charset="0"/>
            </a:endParaRPr>
          </a:p>
          <a:p>
            <a:pPr algn="r" rtl="1"/>
            <a:r>
              <a:rPr lang="fa-IR" altLang="en-US">
                <a:cs typeface=" Mitra" pitchFamily="2" charset="0"/>
              </a:rPr>
              <a:t>  ترکیب</a:t>
            </a:r>
            <a:endParaRPr lang="en-US" altLang="en-US">
              <a:cs typeface=" Mitra" pitchFamily="2" charset="0"/>
            </a:endParaRPr>
          </a:p>
          <a:p>
            <a:pPr algn="r" rtl="1"/>
            <a:r>
              <a:rPr lang="fa-IR" altLang="en-US">
                <a:cs typeface=" Mitra" pitchFamily="2" charset="0"/>
              </a:rPr>
              <a:t>  ذخیره سازی</a:t>
            </a:r>
            <a:endParaRPr lang="en-US" altLang="en-US">
              <a:cs typeface=" Mitra" pitchFamily="2" charset="0"/>
            </a:endParaRPr>
          </a:p>
          <a:p>
            <a:pPr algn="r" rtl="1"/>
            <a:r>
              <a:rPr lang="fa-IR" altLang="en-US">
                <a:cs typeface=" Mitra" pitchFamily="2" charset="0"/>
              </a:rPr>
              <a:t>  بازیابی</a:t>
            </a:r>
            <a:endParaRPr lang="en-US" altLang="en-US">
              <a:cs typeface=" Mitra" pitchFamily="2" charset="0"/>
            </a:endParaRPr>
          </a:p>
          <a:p>
            <a:pPr algn="r" rtl="1"/>
            <a:r>
              <a:rPr lang="fa-IR" altLang="en-US">
                <a:cs typeface=" Mitra" pitchFamily="2" charset="0"/>
              </a:rPr>
              <a:t>  انتشار</a:t>
            </a:r>
            <a:endParaRPr lang="en-US" altLang="en-US">
              <a:cs typeface=" Mitra" pitchFamily="2" charset="0"/>
            </a:endParaRPr>
          </a:p>
          <a:p>
            <a:pPr algn="r" rtl="1"/>
            <a:r>
              <a:rPr lang="fa-IR" altLang="en-US">
                <a:cs typeface=" Mitra" pitchFamily="2" charset="0"/>
              </a:rPr>
              <a:t>  انتقال</a:t>
            </a:r>
            <a:endParaRPr lang="en-US" altLang="en-US">
              <a:cs typeface=" Mitra" pitchFamily="2" charset="0"/>
            </a:endParaRPr>
          </a:p>
          <a:p>
            <a:pPr algn="r" rtl="1"/>
            <a:r>
              <a:rPr lang="fa-IR" altLang="en-US">
                <a:cs typeface=" Mitra" pitchFamily="2" charset="0"/>
              </a:rPr>
              <a:t>۲- مدل عمومی(سنّتی) ; در این مدل ٬ اطلّاعات از نظر محتوا به شرح زیر خواهند بود: (پنج طبقۀ کلّی اطلّاعات)</a:t>
            </a:r>
            <a:endParaRPr lang="en-US" altLang="en-US">
              <a:cs typeface=" Mitra" pitchFamily="2" charset="0"/>
            </a:endParaRPr>
          </a:p>
          <a:p>
            <a:pPr algn="r" rtl="1"/>
            <a:r>
              <a:rPr lang="fa-IR" altLang="en-US">
                <a:cs typeface=" Mitra" pitchFamily="2" charset="0"/>
              </a:rPr>
              <a:t>     مهارت                           مسئولیت                          شرایط فکری                            شرایط جسمی                                   شرایط فیزیکی محیط کار            </a:t>
            </a:r>
            <a:endParaRPr lang="en-US" altLang="en-US">
              <a:cs typeface=" Mitra" pitchFamily="2" charset="0"/>
            </a:endParaRPr>
          </a:p>
          <a:p>
            <a:pPr algn="r" rtl="1"/>
            <a:endParaRPr lang="en-US" altLang="en-US">
              <a:cs typeface=" Mitra" pitchFamily="2" charset="0"/>
            </a:endParaRPr>
          </a:p>
        </p:txBody>
      </p:sp>
      <p:grpSp>
        <p:nvGrpSpPr>
          <p:cNvPr id="28677" name="Group 29"/>
          <p:cNvGrpSpPr>
            <a:grpSpLocks/>
          </p:cNvGrpSpPr>
          <p:nvPr/>
        </p:nvGrpSpPr>
        <p:grpSpPr bwMode="auto">
          <a:xfrm>
            <a:off x="7812088" y="6308725"/>
            <a:ext cx="1331912" cy="549275"/>
            <a:chOff x="4921" y="3974"/>
            <a:chExt cx="839" cy="346"/>
          </a:xfrm>
        </p:grpSpPr>
        <p:sp>
          <p:nvSpPr>
            <p:cNvPr id="28678" name="AutoShape 30">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8679" name="AutoShape 31">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blinds(horizontal)">
                                      <p:cBhvr>
                                        <p:cTn id="7" dur="500"/>
                                        <p:tgtEl>
                                          <p:spTgt spid="22532"/>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2551"/>
                                        </p:tgtEl>
                                        <p:attrNameLst>
                                          <p:attrName>style.visibility</p:attrName>
                                        </p:attrNameLst>
                                      </p:cBhvr>
                                      <p:to>
                                        <p:strVal val="visible"/>
                                      </p:to>
                                    </p:set>
                                    <p:animEffect transition="in" filter="checkerboard(across)">
                                      <p:cBhvr>
                                        <p:cTn id="11" dur="500"/>
                                        <p:tgtEl>
                                          <p:spTgt spid="22551"/>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22552"/>
                                        </p:tgtEl>
                                        <p:attrNameLst>
                                          <p:attrName>style.visibility</p:attrName>
                                        </p:attrNameLst>
                                      </p:cBhvr>
                                      <p:to>
                                        <p:strVal val="visible"/>
                                      </p:to>
                                    </p:set>
                                    <p:animEffect transition="in" filter="checkerboard(across)">
                                      <p:cBhvr>
                                        <p:cTn id="15" dur="500"/>
                                        <p:tgtEl>
                                          <p:spTgt spid="225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P spid="22551" grpId="0"/>
      <p:bldP spid="2255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ChangeArrowheads="1"/>
          </p:cNvSpPr>
          <p:nvPr/>
        </p:nvSpPr>
        <p:spPr bwMode="auto">
          <a:xfrm>
            <a:off x="250825" y="908050"/>
            <a:ext cx="8569325" cy="406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100">
                <a:cs typeface=" Mitra" pitchFamily="2" charset="0"/>
              </a:rPr>
              <a:t>برای هر یک از طبقۀ بالا امتیازاتی را از ١٠- ١ در نظر گرفته واختصاص می دهند وسپس باتوجّه به امتیازات مقایسه می شوند . درکشور ما بیشتر همین مدل مورد استفاده قرار می گیرد .    هر جا صحبت از </a:t>
            </a:r>
            <a:endParaRPr lang="en-US" altLang="en-US" sz="2100">
              <a:cs typeface=" Mitra" pitchFamily="2" charset="0"/>
            </a:endParaRPr>
          </a:p>
          <a:p>
            <a:pPr algn="r" rtl="1" eaLnBrk="1" hangingPunct="1"/>
            <a:endParaRPr lang="en-US" altLang="en-US" sz="2100">
              <a:cs typeface=" Mitra" pitchFamily="2" charset="0"/>
            </a:endParaRPr>
          </a:p>
          <a:p>
            <a:pPr algn="r" rtl="1" eaLnBrk="1" hangingPunct="1"/>
            <a:r>
              <a:rPr lang="fa-IR" altLang="en-US" sz="2900" b="1">
                <a:solidFill>
                  <a:srgbClr val="FF0000"/>
                </a:solidFill>
                <a:cs typeface="B Zar" panose="00000400000000000000" pitchFamily="2" charset="-78"/>
              </a:rPr>
              <a:t>سلسه مراتب شود چند مفهوم راباید درنظرداشت : </a:t>
            </a:r>
            <a:endParaRPr lang="en-US" altLang="en-US" sz="2900" b="1">
              <a:solidFill>
                <a:srgbClr val="FF0000"/>
              </a:solidFill>
              <a:cs typeface="B Zar" panose="00000400000000000000" pitchFamily="2" charset="-78"/>
            </a:endParaRPr>
          </a:p>
          <a:p>
            <a:pPr algn="r" rtl="1" eaLnBrk="1" hangingPunct="1"/>
            <a:r>
              <a:rPr lang="fa-IR" altLang="en-US" sz="2100">
                <a:cs typeface=" Mitra" pitchFamily="2" charset="0"/>
              </a:rPr>
              <a:t>١- هرقدرازبالای سلسله مراتب به پایین می آییم تنوّع وتعداد بیشترمی شود. </a:t>
            </a:r>
            <a:endParaRPr lang="en-US" altLang="en-US" sz="2100">
              <a:cs typeface=" Mitra" pitchFamily="2" charset="0"/>
            </a:endParaRPr>
          </a:p>
          <a:p>
            <a:pPr algn="r" rtl="1" eaLnBrk="1" hangingPunct="1"/>
            <a:r>
              <a:rPr lang="fa-IR" altLang="en-US" sz="2100">
                <a:cs typeface=" Mitra" pitchFamily="2" charset="0"/>
              </a:rPr>
              <a:t>۲- هرقدراز بالای سلسله مراتب به پائین می آئیم مفاهیم از کیفی به کمّی تبدیل می شود. ( ملموس تر می شود زیرا مفاهیم بالاتر جنبۀ سازهوکیفی دارند .)</a:t>
            </a:r>
            <a:endParaRPr lang="en-US" altLang="en-US" sz="2100">
              <a:cs typeface=" Mitra" pitchFamily="2" charset="0"/>
            </a:endParaRPr>
          </a:p>
          <a:p>
            <a:pPr algn="r" rtl="1" eaLnBrk="1" hangingPunct="1"/>
            <a:r>
              <a:rPr lang="fa-IR" altLang="en-US" sz="2100">
                <a:cs typeface=" Mitra" pitchFamily="2" charset="0"/>
              </a:rPr>
              <a:t>۳- هر مرحله منتج از مرحلۀ قبل خود است به عبارت دیگر جوهره وپیکرۀ مرحلۀ بالاتر در آن منعکس شده است.</a:t>
            </a:r>
            <a:endParaRPr lang="en-US" altLang="en-US" sz="2100">
              <a:cs typeface=" Mitra" pitchFamily="2" charset="0"/>
            </a:endParaRPr>
          </a:p>
          <a:p>
            <a:pPr algn="r" rtl="1" eaLnBrk="1" hangingPunct="1"/>
            <a:r>
              <a:rPr lang="fa-IR" altLang="en-US" sz="2100">
                <a:cs typeface=" Mitra" pitchFamily="2" charset="0"/>
              </a:rPr>
              <a:t>۴- در الگوی سلسله مراتب برای ارزیابی هرمرحله چاره ای جزارزیابی مرحلۀ قبلی (پائین تر) نیست.</a:t>
            </a:r>
            <a:endParaRPr lang="en-US" altLang="en-US" sz="2100">
              <a:cs typeface=" Mitra" pitchFamily="2" charset="0"/>
            </a:endParaRPr>
          </a:p>
        </p:txBody>
      </p:sp>
      <p:grpSp>
        <p:nvGrpSpPr>
          <p:cNvPr id="29699" name="Group 9"/>
          <p:cNvGrpSpPr>
            <a:grpSpLocks/>
          </p:cNvGrpSpPr>
          <p:nvPr/>
        </p:nvGrpSpPr>
        <p:grpSpPr bwMode="auto">
          <a:xfrm>
            <a:off x="7812088" y="6308725"/>
            <a:ext cx="1331912" cy="549275"/>
            <a:chOff x="4921" y="3974"/>
            <a:chExt cx="839" cy="346"/>
          </a:xfrm>
        </p:grpSpPr>
        <p:sp>
          <p:nvSpPr>
            <p:cNvPr id="29700" name="AutoShape 10">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9701" name="AutoShape 11">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checkerboard(across)">
                                      <p:cBhvr>
                                        <p:cTn id="7" dur="5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250825" y="476250"/>
            <a:ext cx="8534400" cy="4032250"/>
          </a:xfrm>
        </p:spPr>
        <p:txBody>
          <a:bodyPr/>
          <a:lstStyle/>
          <a:p>
            <a:pPr algn="r" rtl="1" eaLnBrk="1" hangingPunct="1"/>
            <a:r>
              <a:rPr lang="fa-IR" altLang="en-US" sz="2100" b="0">
                <a:solidFill>
                  <a:schemeClr val="tx1"/>
                </a:solidFill>
                <a:cs typeface=" Mitra" pitchFamily="2" charset="0"/>
              </a:rPr>
              <a:t>١- عنصرشغلی ; کوچکترین جزﺀ هر شغل که قابل تقسیم به جزﺀ دیگر نباشد.(قبل از عنصر شغلی فعالیّت دیگری نباید وجود داشته باشد.)</a:t>
            </a:r>
            <a:endParaRPr lang="en-US" altLang="en-US" sz="2100" b="0">
              <a:solidFill>
                <a:schemeClr val="tx1"/>
              </a:solidFill>
              <a:cs typeface=" Mitra" pitchFamily="2" charset="0"/>
            </a:endParaRPr>
          </a:p>
          <a:p>
            <a:pPr algn="r" rtl="1" eaLnBrk="1" hangingPunct="1"/>
            <a:r>
              <a:rPr lang="fa-IR" altLang="en-US" sz="2100" b="0">
                <a:solidFill>
                  <a:schemeClr val="tx1"/>
                </a:solidFill>
                <a:cs typeface=" Mitra" pitchFamily="2" charset="0"/>
              </a:rPr>
              <a:t>۲- وظیفه ; از اجتماع چندین عنصر شغلی به وجود می آید.</a:t>
            </a:r>
            <a:endParaRPr lang="en-US" altLang="en-US" sz="2100" b="0">
              <a:solidFill>
                <a:schemeClr val="tx1"/>
              </a:solidFill>
              <a:cs typeface=" Mitra" pitchFamily="2" charset="0"/>
            </a:endParaRPr>
          </a:p>
          <a:p>
            <a:pPr algn="r" rtl="1" eaLnBrk="1" hangingPunct="1"/>
            <a:r>
              <a:rPr lang="fa-IR" altLang="en-US" sz="2100" b="0">
                <a:solidFill>
                  <a:schemeClr val="tx1"/>
                </a:solidFill>
                <a:cs typeface=" Mitra" pitchFamily="2" charset="0"/>
              </a:rPr>
              <a:t>۳- تکلیف ; از اجتماع چندین وظیفه در کنار هم به وجود می آید.</a:t>
            </a:r>
            <a:endParaRPr lang="en-US" altLang="en-US" sz="2100" b="0">
              <a:solidFill>
                <a:schemeClr val="tx1"/>
              </a:solidFill>
              <a:cs typeface=" Mitra" pitchFamily="2" charset="0"/>
            </a:endParaRPr>
          </a:p>
          <a:p>
            <a:pPr algn="r" rtl="1" eaLnBrk="1" hangingPunct="1"/>
            <a:r>
              <a:rPr lang="fa-IR" altLang="en-US" sz="2100" b="0">
                <a:solidFill>
                  <a:schemeClr val="tx1"/>
                </a:solidFill>
                <a:cs typeface=" Mitra" pitchFamily="2" charset="0"/>
              </a:rPr>
              <a:t>۴- پست ; از اجتماع چندین تکلیف به وجود می آید.( تعداد پست ها از شغل ها بیشتر است.)</a:t>
            </a:r>
            <a:endParaRPr lang="en-US" altLang="en-US" sz="2100" b="0">
              <a:solidFill>
                <a:schemeClr val="tx1"/>
              </a:solidFill>
              <a:cs typeface=" Mitra" pitchFamily="2" charset="0"/>
            </a:endParaRPr>
          </a:p>
          <a:p>
            <a:pPr algn="r" rtl="1" eaLnBrk="1" hangingPunct="1"/>
            <a:r>
              <a:rPr lang="fa-IR" altLang="en-US" sz="2100" b="0">
                <a:solidFill>
                  <a:schemeClr val="tx1"/>
                </a:solidFill>
                <a:cs typeface=" Mitra" pitchFamily="2" charset="0"/>
              </a:rPr>
              <a:t>۵- شغل ; از اجتماع چندین پست به وجود می آید .(همان رشتۀ شغلی است.)</a:t>
            </a:r>
            <a:endParaRPr lang="en-US" altLang="en-US" sz="2100" b="0">
              <a:solidFill>
                <a:schemeClr val="tx1"/>
              </a:solidFill>
              <a:cs typeface=" Mitra" pitchFamily="2" charset="0"/>
            </a:endParaRPr>
          </a:p>
          <a:p>
            <a:pPr algn="r" rtl="1" eaLnBrk="1" hangingPunct="1"/>
            <a:r>
              <a:rPr lang="fa-IR" altLang="en-US" sz="2100" b="0">
                <a:solidFill>
                  <a:schemeClr val="tx1"/>
                </a:solidFill>
                <a:cs typeface=" Mitra" pitchFamily="2" charset="0"/>
              </a:rPr>
              <a:t>۶- گروه شغلی ; از اجتماع چندین شغل به وجود می آید.( همان رشتۀ شغلی است.)</a:t>
            </a:r>
            <a:endParaRPr lang="en-US" altLang="en-US" sz="2100" b="0">
              <a:solidFill>
                <a:schemeClr val="tx1"/>
              </a:solidFill>
              <a:cs typeface=" Mitra" pitchFamily="2" charset="0"/>
            </a:endParaRPr>
          </a:p>
          <a:p>
            <a:pPr algn="r" rtl="1" eaLnBrk="1" hangingPunct="1"/>
            <a:r>
              <a:rPr lang="fa-IR" altLang="en-US" sz="2100" b="0">
                <a:solidFill>
                  <a:schemeClr val="tx1"/>
                </a:solidFill>
                <a:cs typeface=" Mitra" pitchFamily="2" charset="0"/>
              </a:rPr>
              <a:t>۷- حرفه ; از اجتماع چندین گروه شغلی به وجود می آید .</a:t>
            </a:r>
            <a:endParaRPr lang="en-US" altLang="en-US" sz="2100" b="0">
              <a:solidFill>
                <a:schemeClr val="tx1"/>
              </a:solidFill>
              <a:cs typeface=" Mitra" pitchFamily="2" charset="0"/>
            </a:endParaRPr>
          </a:p>
          <a:p>
            <a:pPr algn="r" rtl="1" eaLnBrk="1" hangingPunct="1"/>
            <a:r>
              <a:rPr lang="fa-IR" altLang="en-US" sz="2100" b="0">
                <a:solidFill>
                  <a:schemeClr val="tx1"/>
                </a:solidFill>
                <a:cs typeface=" Mitra" pitchFamily="2" charset="0"/>
              </a:rPr>
              <a:t>۸- مسیرشغلی ; از اجتماع چندین حرفه به وجود می آید.( مسیری است که شاغل از ابتدا تا انتهای خدمت طی می کند.)</a:t>
            </a:r>
          </a:p>
          <a:p>
            <a:pPr algn="r" rtl="1" eaLnBrk="1" hangingPunct="1"/>
            <a:endParaRPr lang="en-US" altLang="en-US" sz="2100">
              <a:cs typeface=" Mitra" pitchFamily="2" charset="0"/>
            </a:endParaRPr>
          </a:p>
        </p:txBody>
      </p:sp>
      <p:sp>
        <p:nvSpPr>
          <p:cNvPr id="130052" name="Rectangle 4"/>
          <p:cNvSpPr>
            <a:spLocks noChangeArrowheads="1"/>
          </p:cNvSpPr>
          <p:nvPr/>
        </p:nvSpPr>
        <p:spPr bwMode="auto">
          <a:xfrm>
            <a:off x="755650" y="4365625"/>
            <a:ext cx="7921625"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100">
                <a:latin typeface="Tahoma" panose="020B0604030504040204" pitchFamily="34" charset="0"/>
                <a:cs typeface=" Mitra" pitchFamily="2" charset="0"/>
              </a:rPr>
              <a:t>ازعنصر شغلی تا شغل مربوط به تجزیه و تحلیل شغل است واز گروه شغلی تا انتها مربوط به طبقه بندی وارزشیابی مشاغل است. </a:t>
            </a:r>
          </a:p>
        </p:txBody>
      </p:sp>
      <p:grpSp>
        <p:nvGrpSpPr>
          <p:cNvPr id="30724" name="Group 5"/>
          <p:cNvGrpSpPr>
            <a:grpSpLocks/>
          </p:cNvGrpSpPr>
          <p:nvPr/>
        </p:nvGrpSpPr>
        <p:grpSpPr bwMode="auto">
          <a:xfrm>
            <a:off x="7812088" y="6308725"/>
            <a:ext cx="1331912" cy="549275"/>
            <a:chOff x="4921" y="3974"/>
            <a:chExt cx="839" cy="346"/>
          </a:xfrm>
        </p:grpSpPr>
        <p:sp>
          <p:nvSpPr>
            <p:cNvPr id="30725" name="AutoShape 6">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0726" name="AutoShape 7">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30052"/>
                                        </p:tgtEl>
                                        <p:attrNameLst>
                                          <p:attrName>style.visibility</p:attrName>
                                        </p:attrNameLst>
                                      </p:cBhvr>
                                      <p:to>
                                        <p:strVal val="visible"/>
                                      </p:to>
                                    </p:set>
                                    <p:animEffect transition="in" filter="checkerboard(across)">
                                      <p:cBhvr>
                                        <p:cTn id="7" dur="500"/>
                                        <p:tgtEl>
                                          <p:spTgt spid="130052"/>
                                        </p:tgtEl>
                                      </p:cBhvr>
                                    </p:animEffect>
                                  </p:childTnLst>
                                </p:cTn>
                              </p:par>
                            </p:childTnLst>
                          </p:cTn>
                        </p:par>
                        <p:par>
                          <p:cTn id="8" fill="hold" nodeType="afterGroup">
                            <p:stCondLst>
                              <p:cond delay="500"/>
                            </p:stCondLst>
                            <p:childTnLst>
                              <p:par>
                                <p:cTn id="9" presetID="21" presetClass="entr" presetSubtype="4" fill="hold" grpId="1" nodeType="afterEffect">
                                  <p:stCondLst>
                                    <p:cond delay="0"/>
                                  </p:stCondLst>
                                  <p:childTnLst>
                                    <p:set>
                                      <p:cBhvr>
                                        <p:cTn id="10" dur="1" fill="hold">
                                          <p:stCondLst>
                                            <p:cond delay="0"/>
                                          </p:stCondLst>
                                        </p:cTn>
                                        <p:tgtEl>
                                          <p:spTgt spid="130052"/>
                                        </p:tgtEl>
                                        <p:attrNameLst>
                                          <p:attrName>style.visibility</p:attrName>
                                        </p:attrNameLst>
                                      </p:cBhvr>
                                      <p:to>
                                        <p:strVal val="visible"/>
                                      </p:to>
                                    </p:set>
                                    <p:animEffect transition="in" filter="wheel(4)">
                                      <p:cBhvr>
                                        <p:cTn id="11" dur="2000"/>
                                        <p:tgtEl>
                                          <p:spTgt spid="130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2" grpId="0"/>
      <p:bldP spid="130052"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ChangeArrowheads="1"/>
          </p:cNvSpPr>
          <p:nvPr/>
        </p:nvSpPr>
        <p:spPr bwMode="auto">
          <a:xfrm>
            <a:off x="3889375" y="692150"/>
            <a:ext cx="48863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3200">
                <a:solidFill>
                  <a:srgbClr val="FF0000"/>
                </a:solidFill>
                <a:cs typeface="Nasim" panose="00000700000000000000" pitchFamily="2" charset="-78"/>
              </a:rPr>
              <a:t>طراحی شغل </a:t>
            </a:r>
            <a:r>
              <a:rPr lang="en-US" altLang="en-US" sz="3200" b="1">
                <a:solidFill>
                  <a:srgbClr val="FF0000"/>
                </a:solidFill>
                <a:cs typeface="Nasim" panose="00000700000000000000" pitchFamily="2" charset="-78"/>
              </a:rPr>
              <a:t>Job design</a:t>
            </a:r>
          </a:p>
        </p:txBody>
      </p:sp>
      <p:sp>
        <p:nvSpPr>
          <p:cNvPr id="25606" name="Rectangle 6"/>
          <p:cNvSpPr>
            <a:spLocks noChangeArrowheads="1"/>
          </p:cNvSpPr>
          <p:nvPr/>
        </p:nvSpPr>
        <p:spPr bwMode="auto">
          <a:xfrm>
            <a:off x="900113" y="1628775"/>
            <a:ext cx="7704137" cy="344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3971925" algn="l"/>
              </a:tabLst>
              <a:defRPr>
                <a:solidFill>
                  <a:schemeClr val="tx1"/>
                </a:solidFill>
                <a:latin typeface="Arial" panose="020B0604020202020204" pitchFamily="34" charset="0"/>
                <a:cs typeface="Arial" panose="020B0604020202020204" pitchFamily="34" charset="0"/>
              </a:defRPr>
            </a:lvl1pPr>
            <a:lvl2pPr marL="742950" indent="-285750">
              <a:tabLst>
                <a:tab pos="3971925" algn="l"/>
              </a:tabLst>
              <a:defRPr>
                <a:solidFill>
                  <a:schemeClr val="tx1"/>
                </a:solidFill>
                <a:latin typeface="Arial" panose="020B0604020202020204" pitchFamily="34" charset="0"/>
                <a:cs typeface="Arial" panose="020B0604020202020204" pitchFamily="34" charset="0"/>
              </a:defRPr>
            </a:lvl2pPr>
            <a:lvl3pPr marL="1143000" indent="-228600">
              <a:tabLst>
                <a:tab pos="3971925" algn="l"/>
              </a:tabLst>
              <a:defRPr>
                <a:solidFill>
                  <a:schemeClr val="tx1"/>
                </a:solidFill>
                <a:latin typeface="Arial" panose="020B0604020202020204" pitchFamily="34" charset="0"/>
                <a:cs typeface="Arial" panose="020B0604020202020204" pitchFamily="34" charset="0"/>
              </a:defRPr>
            </a:lvl3pPr>
            <a:lvl4pPr marL="1600200" indent="-228600">
              <a:tabLst>
                <a:tab pos="3971925" algn="l"/>
              </a:tabLst>
              <a:defRPr>
                <a:solidFill>
                  <a:schemeClr val="tx1"/>
                </a:solidFill>
                <a:latin typeface="Arial" panose="020B0604020202020204" pitchFamily="34" charset="0"/>
                <a:cs typeface="Arial" panose="020B0604020202020204" pitchFamily="34" charset="0"/>
              </a:defRPr>
            </a:lvl4pPr>
            <a:lvl5pPr marL="2057400" indent="-228600">
              <a:tabLst>
                <a:tab pos="3971925"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3971925"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3971925"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3971925"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3971925" algn="l"/>
              </a:tabLs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200">
                <a:cs typeface=" Mitra" pitchFamily="2" charset="0"/>
              </a:rPr>
              <a:t>هر شغل دارای اجزاﺀ عناصر عوامل ومولفه هائی است (مانند یک آپارتمان) . </a:t>
            </a:r>
            <a:endParaRPr lang="en-US" altLang="en-US" sz="2200">
              <a:cs typeface=" Mitra" pitchFamily="2" charset="0"/>
            </a:endParaRPr>
          </a:p>
          <a:p>
            <a:pPr algn="r" rtl="1" eaLnBrk="1" hangingPunct="1"/>
            <a:r>
              <a:rPr lang="fa-IR" altLang="en-US" sz="2200">
                <a:cs typeface=" Mitra" pitchFamily="2" charset="0"/>
              </a:rPr>
              <a:t>◄ به نحوۀ چیدمان عناصر اجزاﺀ عوامل ومولفه های یک شغل به گونه ای که:</a:t>
            </a:r>
            <a:endParaRPr lang="en-US" altLang="en-US" sz="2200">
              <a:cs typeface=" Mitra" pitchFamily="2" charset="0"/>
            </a:endParaRPr>
          </a:p>
          <a:p>
            <a:pPr algn="r" rtl="1" eaLnBrk="1" hangingPunct="1"/>
            <a:r>
              <a:rPr lang="fa-IR" altLang="en-US" sz="2200">
                <a:cs typeface=" Mitra" pitchFamily="2" charset="0"/>
              </a:rPr>
              <a:t> ١- این اجزا با یکدیگر ارتباط منطقی داشته باشند.   </a:t>
            </a:r>
            <a:endParaRPr lang="en-US" altLang="en-US" sz="2200">
              <a:cs typeface=" Mitra" pitchFamily="2" charset="0"/>
            </a:endParaRPr>
          </a:p>
          <a:p>
            <a:pPr algn="r" rtl="1" eaLnBrk="1" hangingPunct="1"/>
            <a:r>
              <a:rPr lang="fa-IR" altLang="en-US" sz="2200">
                <a:cs typeface=" Mitra" pitchFamily="2" charset="0"/>
              </a:rPr>
              <a:t>۲- شاغل شغل احساس مثبتی داشته باشد.</a:t>
            </a:r>
            <a:endParaRPr lang="en-US" altLang="en-US" sz="2200">
              <a:cs typeface=" Mitra" pitchFamily="2" charset="0"/>
            </a:endParaRPr>
          </a:p>
          <a:p>
            <a:pPr algn="r" rtl="1" eaLnBrk="1" hangingPunct="1"/>
            <a:r>
              <a:rPr lang="fa-IR" altLang="en-US" sz="2200">
                <a:cs typeface=" Mitra" pitchFamily="2" charset="0"/>
              </a:rPr>
              <a:t>۳- کلّ شغل هویتی معنادار داشته باشد.</a:t>
            </a:r>
            <a:endParaRPr lang="en-US" altLang="en-US" sz="2200">
              <a:cs typeface=" Mitra" pitchFamily="2" charset="0"/>
            </a:endParaRPr>
          </a:p>
          <a:p>
            <a:pPr algn="r" rtl="1" eaLnBrk="1" hangingPunct="1"/>
            <a:r>
              <a:rPr lang="fa-IR" altLang="en-US" sz="2200">
                <a:cs typeface=" Mitra" pitchFamily="2" charset="0"/>
              </a:rPr>
              <a:t>هویّت شغلی </a:t>
            </a:r>
            <a:r>
              <a:rPr lang="en-US" altLang="en-US" sz="2200">
                <a:cs typeface=" Mitra" pitchFamily="2" charset="0"/>
              </a:rPr>
              <a:t>Job identity </a:t>
            </a:r>
            <a:r>
              <a:rPr lang="fa-IR" altLang="en-US" sz="2200">
                <a:cs typeface=" Mitra" pitchFamily="2" charset="0"/>
              </a:rPr>
              <a:t> دارای دو بعد فنّی واجتماعی است.  (</a:t>
            </a:r>
            <a:r>
              <a:rPr lang="en-US" altLang="en-US" sz="2200">
                <a:cs typeface=" Mitra" pitchFamily="2" charset="0"/>
              </a:rPr>
              <a:t> Technical &amp; Social </a:t>
            </a:r>
            <a:r>
              <a:rPr lang="fa-IR" altLang="en-US" sz="2200">
                <a:cs typeface=" Mitra" pitchFamily="2" charset="0"/>
              </a:rPr>
              <a:t>)</a:t>
            </a:r>
            <a:endParaRPr lang="en-US" altLang="en-US" sz="2200">
              <a:cs typeface=" Mitra" pitchFamily="2" charset="0"/>
            </a:endParaRPr>
          </a:p>
          <a:p>
            <a:pPr algn="r" rtl="1" eaLnBrk="1" hangingPunct="1"/>
            <a:r>
              <a:rPr lang="fa-IR" altLang="en-US" sz="2200">
                <a:cs typeface=" Mitra" pitchFamily="2" charset="0"/>
              </a:rPr>
              <a:t>بر اساس تجزیه وتحلیل شغل اجزای شغلی را شناسائی می گردند واینکه ما چگونه وبا چه فرآیندی این اجزارا باهم ترکیب شوند شیوهای مختلف طراحی را به وجود می آورد. </a:t>
            </a:r>
          </a:p>
        </p:txBody>
      </p:sp>
      <p:grpSp>
        <p:nvGrpSpPr>
          <p:cNvPr id="31748" name="Group 10"/>
          <p:cNvGrpSpPr>
            <a:grpSpLocks/>
          </p:cNvGrpSpPr>
          <p:nvPr/>
        </p:nvGrpSpPr>
        <p:grpSpPr bwMode="auto">
          <a:xfrm>
            <a:off x="7812088" y="6308725"/>
            <a:ext cx="1331912" cy="549275"/>
            <a:chOff x="4921" y="3974"/>
            <a:chExt cx="839" cy="346"/>
          </a:xfrm>
        </p:grpSpPr>
        <p:sp>
          <p:nvSpPr>
            <p:cNvPr id="31749" name="AutoShape 11">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1750" name="AutoShape 12">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5605"/>
                                        </p:tgtEl>
                                        <p:attrNameLst>
                                          <p:attrName>style.visibility</p:attrName>
                                        </p:attrNameLst>
                                      </p:cBhvr>
                                      <p:to>
                                        <p:strVal val="visible"/>
                                      </p:to>
                                    </p:set>
                                    <p:animEffect transition="in" filter="blinds(horizontal)">
                                      <p:cBhvr>
                                        <p:cTn id="7" dur="500"/>
                                        <p:tgtEl>
                                          <p:spTgt spid="25605"/>
                                        </p:tgtEl>
                                      </p:cBhvr>
                                    </p:animEffect>
                                  </p:childTnLst>
                                </p:cTn>
                              </p:par>
                            </p:childTnLst>
                          </p:cTn>
                        </p:par>
                        <p:par>
                          <p:cTn id="8" fill="hold" nodeType="afterGroup">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25606"/>
                                        </p:tgtEl>
                                        <p:attrNameLst>
                                          <p:attrName>style.visibility</p:attrName>
                                        </p:attrNameLst>
                                      </p:cBhvr>
                                      <p:to>
                                        <p:strVal val="visible"/>
                                      </p:to>
                                    </p:set>
                                    <p:animEffect transition="in" filter="diamond(in)">
                                      <p:cBhvr>
                                        <p:cTn id="11" dur="2000"/>
                                        <p:tgtEl>
                                          <p:spTgt spid="256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p:bldP spid="2560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3203575" y="0"/>
            <a:ext cx="56530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3200" b="1">
                <a:solidFill>
                  <a:srgbClr val="FF0000"/>
                </a:solidFill>
                <a:cs typeface="Nasim" panose="00000700000000000000" pitchFamily="2" charset="-78"/>
              </a:rPr>
              <a:t>  مراحل توسعۀ مدیریت : </a:t>
            </a:r>
          </a:p>
        </p:txBody>
      </p:sp>
      <p:sp>
        <p:nvSpPr>
          <p:cNvPr id="3078" name="Rectangle 6"/>
          <p:cNvSpPr>
            <a:spLocks noChangeArrowheads="1"/>
          </p:cNvSpPr>
          <p:nvPr/>
        </p:nvSpPr>
        <p:spPr bwMode="auto">
          <a:xfrm>
            <a:off x="250825" y="727075"/>
            <a:ext cx="8424863"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1000125" algn="l"/>
              </a:tabLst>
              <a:defRPr>
                <a:solidFill>
                  <a:schemeClr val="tx1"/>
                </a:solidFill>
                <a:latin typeface="Arial" panose="020B0604020202020204" pitchFamily="34" charset="0"/>
                <a:cs typeface="Arial" panose="020B0604020202020204" pitchFamily="34" charset="0"/>
              </a:defRPr>
            </a:lvl1pPr>
            <a:lvl2pPr marL="742950" indent="-285750">
              <a:tabLst>
                <a:tab pos="1000125" algn="l"/>
              </a:tabLst>
              <a:defRPr>
                <a:solidFill>
                  <a:schemeClr val="tx1"/>
                </a:solidFill>
                <a:latin typeface="Arial" panose="020B0604020202020204" pitchFamily="34" charset="0"/>
                <a:cs typeface="Arial" panose="020B0604020202020204" pitchFamily="34" charset="0"/>
              </a:defRPr>
            </a:lvl2pPr>
            <a:lvl3pPr marL="1143000" indent="-228600">
              <a:tabLst>
                <a:tab pos="1000125" algn="l"/>
              </a:tabLst>
              <a:defRPr>
                <a:solidFill>
                  <a:schemeClr val="tx1"/>
                </a:solidFill>
                <a:latin typeface="Arial" panose="020B0604020202020204" pitchFamily="34" charset="0"/>
                <a:cs typeface="Arial" panose="020B0604020202020204" pitchFamily="34" charset="0"/>
              </a:defRPr>
            </a:lvl3pPr>
            <a:lvl4pPr marL="1600200" indent="-228600">
              <a:tabLst>
                <a:tab pos="1000125" algn="l"/>
              </a:tabLst>
              <a:defRPr>
                <a:solidFill>
                  <a:schemeClr val="tx1"/>
                </a:solidFill>
                <a:latin typeface="Arial" panose="020B0604020202020204" pitchFamily="34" charset="0"/>
                <a:cs typeface="Arial" panose="020B0604020202020204" pitchFamily="34" charset="0"/>
              </a:defRPr>
            </a:lvl4pPr>
            <a:lvl5pPr marL="2057400" indent="-228600">
              <a:tabLst>
                <a:tab pos="1000125"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400">
                <a:cs typeface=" Mitra" pitchFamily="2" charset="0"/>
              </a:rPr>
              <a:t>1- مکتب کلاسیک ها (١۹۲٠-١۸۸٠) : تٲکید بر ساختار ومنابع زیرزمینی وفنّی  ۲- مکتب نئوکلاسیک ها(١۹۴٠-١۹۲٠) : تٲکید بر عامل انسانی در کنار عامل فنّی.</a:t>
            </a:r>
            <a:endParaRPr lang="en-US" altLang="en-US" sz="2400">
              <a:cs typeface=" Mitra" pitchFamily="2" charset="0"/>
            </a:endParaRPr>
          </a:p>
          <a:p>
            <a:pPr algn="r" rtl="1" eaLnBrk="1" hangingPunct="1"/>
            <a:r>
              <a:rPr lang="fa-IR" altLang="en-US" sz="2400">
                <a:cs typeface=" Mitra" pitchFamily="2" charset="0"/>
              </a:rPr>
              <a:t>	 ۳- مکتب سیستمی (١۹۶٠-١۹۴٠) : نگاه کل گرایانه.</a:t>
            </a:r>
            <a:endParaRPr lang="en-US" altLang="en-US" sz="2400">
              <a:cs typeface=" Mitra" pitchFamily="2" charset="0"/>
            </a:endParaRPr>
          </a:p>
          <a:p>
            <a:pPr algn="r" rtl="1" eaLnBrk="1" hangingPunct="1"/>
            <a:r>
              <a:rPr lang="fa-IR" altLang="en-US" sz="2400">
                <a:cs typeface=" Mitra" pitchFamily="2" charset="0"/>
              </a:rPr>
              <a:t>	 ۴- مکتب اقتضائی (١۹۶٠تا کنون) : هیچ روشی فی نفسه قابل رد یا تردید نیست.موقعیت گرائی </a:t>
            </a:r>
            <a:r>
              <a:rPr lang="en-US" altLang="en-US" sz="2400">
                <a:cs typeface=" Mitra" pitchFamily="2" charset="0"/>
              </a:rPr>
              <a:t>It depents</a:t>
            </a:r>
          </a:p>
          <a:p>
            <a:pPr algn="r" rtl="1" eaLnBrk="1" hangingPunct="1"/>
            <a:r>
              <a:rPr lang="fa-IR" altLang="en-US" sz="2400">
                <a:cs typeface=" Mitra" pitchFamily="2" charset="0"/>
              </a:rPr>
              <a:t>  مکتب نئو کلاسیک ها مکتب روابط یا منابع انسانی است وبامطالعات التون مایو(هارثون) آغازگردیدکه به اهمیّت عامل انسانی ﭙﯽ برده شد.ازنظرمایو  </a:t>
            </a:r>
            <a:r>
              <a:rPr lang="en-US" altLang="en-US" sz="2400">
                <a:cs typeface=" Mitra" pitchFamily="2" charset="0"/>
              </a:rPr>
              <a:t>  Ahappy  worker is a productive worker</a:t>
            </a:r>
            <a:r>
              <a:rPr lang="fa-IR" altLang="en-US" sz="2400">
                <a:cs typeface=" Mitra" pitchFamily="2" charset="0"/>
              </a:rPr>
              <a:t>. دراین مکتب تاکید برانسان و عامل فنّی است  </a:t>
            </a:r>
            <a:r>
              <a:rPr lang="en-US" altLang="en-US" sz="2400">
                <a:cs typeface=" Mitra" pitchFamily="2" charset="0"/>
              </a:rPr>
              <a:t>Social &amp; Teechnical</a:t>
            </a:r>
            <a:r>
              <a:rPr lang="fa-IR" altLang="en-US" sz="2400">
                <a:cs typeface=" Mitra" pitchFamily="2" charset="0"/>
              </a:rPr>
              <a:t>.علم مدیریت منابع انسانی ازاین مکتب آغازمی گردد.درمکتب کلاسیک منابع فیزیکی وزیرزمینی مورد توجّه قرار داشتند امّا در مکتب نئوکلاسیک تاکید بر منابع روزمینی بود.درعصرکنونی کشورهائی موفّق اندکه منابع انسانی توسعه یافته وغنی داشته باشند.امروزه شاخص </a:t>
            </a:r>
            <a:r>
              <a:rPr lang="en-US" altLang="en-US" sz="2400">
                <a:cs typeface=" Mitra" pitchFamily="2" charset="0"/>
              </a:rPr>
              <a:t>(Human Development Index)H.D.I</a:t>
            </a:r>
            <a:r>
              <a:rPr lang="fa-IR" altLang="en-US" sz="2400">
                <a:cs typeface=" Mitra" pitchFamily="2" charset="0"/>
              </a:rPr>
              <a:t> از جمله امیدبه زندگی حق انتخاب(دموکراسی) و...</a:t>
            </a:r>
          </a:p>
        </p:txBody>
      </p:sp>
      <p:grpSp>
        <p:nvGrpSpPr>
          <p:cNvPr id="5124" name="Group 9"/>
          <p:cNvGrpSpPr>
            <a:grpSpLocks/>
          </p:cNvGrpSpPr>
          <p:nvPr/>
        </p:nvGrpSpPr>
        <p:grpSpPr bwMode="auto">
          <a:xfrm>
            <a:off x="7812088" y="6308725"/>
            <a:ext cx="1331912" cy="549275"/>
            <a:chOff x="4921" y="3974"/>
            <a:chExt cx="839" cy="346"/>
          </a:xfrm>
        </p:grpSpPr>
        <p:sp>
          <p:nvSpPr>
            <p:cNvPr id="5125" name="AutoShape 7">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5126" name="AutoShape 8">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p:cTn id="7" dur="500" decel="50000" fill="hold">
                                          <p:stCondLst>
                                            <p:cond delay="0"/>
                                          </p:stCondLst>
                                        </p:cTn>
                                        <p:tgtEl>
                                          <p:spTgt spid="307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07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076"/>
                                        </p:tgtEl>
                                        <p:attrNameLst>
                                          <p:attrName>ppt_w</p:attrName>
                                        </p:attrNameLst>
                                      </p:cBhvr>
                                      <p:tavLst>
                                        <p:tav tm="0">
                                          <p:val>
                                            <p:strVal val="#ppt_w*.05"/>
                                          </p:val>
                                        </p:tav>
                                        <p:tav tm="100000">
                                          <p:val>
                                            <p:strVal val="#ppt_w"/>
                                          </p:val>
                                        </p:tav>
                                      </p:tavLst>
                                    </p:anim>
                                    <p:anim calcmode="lin" valueType="num">
                                      <p:cBhvr>
                                        <p:cTn id="10" dur="1000" fill="hold"/>
                                        <p:tgtEl>
                                          <p:spTgt spid="307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07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07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07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076"/>
                                        </p:tgtEl>
                                      </p:cBhvr>
                                    </p:animEffect>
                                  </p:childTnLst>
                                </p:cTn>
                              </p:par>
                            </p:childTnLst>
                          </p:cTn>
                        </p:par>
                        <p:par>
                          <p:cTn id="15" fill="hold" nodeType="afterGroup">
                            <p:stCondLst>
                              <p:cond delay="1000"/>
                            </p:stCondLst>
                            <p:childTnLst>
                              <p:par>
                                <p:cTn id="16" presetID="50" presetClass="entr" presetSubtype="0" decel="100000" fill="hold" grpId="0" nodeType="afterEffect">
                                  <p:stCondLst>
                                    <p:cond delay="0"/>
                                  </p:stCondLst>
                                  <p:childTnLst>
                                    <p:set>
                                      <p:cBhvr>
                                        <p:cTn id="17" dur="1" fill="hold">
                                          <p:stCondLst>
                                            <p:cond delay="0"/>
                                          </p:stCondLst>
                                        </p:cTn>
                                        <p:tgtEl>
                                          <p:spTgt spid="3078"/>
                                        </p:tgtEl>
                                        <p:attrNameLst>
                                          <p:attrName>style.visibility</p:attrName>
                                        </p:attrNameLst>
                                      </p:cBhvr>
                                      <p:to>
                                        <p:strVal val="visible"/>
                                      </p:to>
                                    </p:set>
                                    <p:anim calcmode="lin" valueType="num">
                                      <p:cBhvr>
                                        <p:cTn id="18" dur="1000" fill="hold"/>
                                        <p:tgtEl>
                                          <p:spTgt spid="3078"/>
                                        </p:tgtEl>
                                        <p:attrNameLst>
                                          <p:attrName>ppt_w</p:attrName>
                                        </p:attrNameLst>
                                      </p:cBhvr>
                                      <p:tavLst>
                                        <p:tav tm="0">
                                          <p:val>
                                            <p:strVal val="#ppt_w+.3"/>
                                          </p:val>
                                        </p:tav>
                                        <p:tav tm="100000">
                                          <p:val>
                                            <p:strVal val="#ppt_w"/>
                                          </p:val>
                                        </p:tav>
                                      </p:tavLst>
                                    </p:anim>
                                    <p:anim calcmode="lin" valueType="num">
                                      <p:cBhvr>
                                        <p:cTn id="19" dur="1000" fill="hold"/>
                                        <p:tgtEl>
                                          <p:spTgt spid="3078"/>
                                        </p:tgtEl>
                                        <p:attrNameLst>
                                          <p:attrName>ppt_h</p:attrName>
                                        </p:attrNameLst>
                                      </p:cBhvr>
                                      <p:tavLst>
                                        <p:tav tm="0">
                                          <p:val>
                                            <p:strVal val="#ppt_h"/>
                                          </p:val>
                                        </p:tav>
                                        <p:tav tm="100000">
                                          <p:val>
                                            <p:strVal val="#ppt_h"/>
                                          </p:val>
                                        </p:tav>
                                      </p:tavLst>
                                    </p:anim>
                                    <p:animEffect transition="in" filter="fade">
                                      <p:cBhvr>
                                        <p:cTn id="20" dur="10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307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0" name="Rectangle 8"/>
          <p:cNvSpPr>
            <a:spLocks noChangeArrowheads="1"/>
          </p:cNvSpPr>
          <p:nvPr/>
        </p:nvSpPr>
        <p:spPr bwMode="auto">
          <a:xfrm>
            <a:off x="468313" y="1308100"/>
            <a:ext cx="7993062" cy="35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3200" b="1">
                <a:solidFill>
                  <a:srgbClr val="FF0000"/>
                </a:solidFill>
                <a:cs typeface="B Zar" panose="00000400000000000000" pitchFamily="2" charset="-78"/>
              </a:rPr>
              <a:t>طراحی شغل در دو وضعیت متصوّراست :</a:t>
            </a:r>
            <a:endParaRPr lang="en-US" altLang="en-US" sz="3200" b="1">
              <a:solidFill>
                <a:srgbClr val="FF0000"/>
              </a:solidFill>
              <a:cs typeface="B Zar" panose="00000400000000000000" pitchFamily="2" charset="-78"/>
            </a:endParaRPr>
          </a:p>
          <a:p>
            <a:pPr algn="r" rtl="1" eaLnBrk="1" hangingPunct="1"/>
            <a:r>
              <a:rPr lang="fa-IR" altLang="en-US" sz="2400">
                <a:cs typeface=" Mitra" pitchFamily="2" charset="0"/>
              </a:rPr>
              <a:t>١- سازمانی تٲسیس شده وفعّال است از ما به عنوان متخصّص تحلیل شغل درخواست بازنگری در مشاغل می شود .</a:t>
            </a:r>
            <a:endParaRPr lang="en-US" altLang="en-US" sz="2400">
              <a:cs typeface=" Mitra" pitchFamily="2" charset="0"/>
            </a:endParaRPr>
          </a:p>
          <a:p>
            <a:pPr algn="r" rtl="1" eaLnBrk="1" hangingPunct="1"/>
            <a:r>
              <a:rPr lang="fa-IR" altLang="en-US" sz="2400">
                <a:cs typeface=" Mitra" pitchFamily="2" charset="0"/>
              </a:rPr>
              <a:t>۲- سازمانی می خواهد تأسیس شود ولی در حال حاضروجود خارجی ندارد .  </a:t>
            </a:r>
            <a:endParaRPr lang="en-US" altLang="en-US" sz="2400">
              <a:cs typeface=" Mitra" pitchFamily="2" charset="0"/>
            </a:endParaRPr>
          </a:p>
          <a:p>
            <a:pPr algn="r" rtl="1" eaLnBrk="1" hangingPunct="1"/>
            <a:r>
              <a:rPr lang="fa-IR" altLang="en-US" sz="2400">
                <a:cs typeface=" Mitra" pitchFamily="2" charset="0"/>
              </a:rPr>
              <a:t>قدم اوّل در طراحی شغل سازمان دهی است .</a:t>
            </a:r>
            <a:endParaRPr lang="en-US" altLang="en-US" sz="2400">
              <a:cs typeface=" Mitra" pitchFamily="2" charset="0"/>
            </a:endParaRPr>
          </a:p>
          <a:p>
            <a:pPr algn="r" rtl="1" eaLnBrk="1" hangingPunct="1"/>
            <a:r>
              <a:rPr lang="fa-IR" altLang="en-US" sz="2400">
                <a:cs typeface=" Mitra" pitchFamily="2" charset="0"/>
              </a:rPr>
              <a:t>◄ به فرآیند  ١- تقسیم کار  ۲- تعیین اختیارومسئولیت   ۳ – برقراری سازوکارهای هماهنگ برای تحقّق اهداف سازمان سازماندهی گویند .</a:t>
            </a:r>
            <a:endParaRPr lang="en-US" altLang="en-US" sz="2400">
              <a:cs typeface=" Mitra" pitchFamily="2" charset="0"/>
            </a:endParaRPr>
          </a:p>
          <a:p>
            <a:pPr algn="r" rtl="1" eaLnBrk="1" hangingPunct="1"/>
            <a:r>
              <a:rPr lang="fa-IR" altLang="en-US" sz="2400">
                <a:cs typeface=" Mitra" pitchFamily="2" charset="0"/>
              </a:rPr>
              <a:t>برای سازمانهای تازه تاسیس قبل ازآنکه الگوهای طراحی شغل مشخص شود باید سازمان دهی صورت گیرد .</a:t>
            </a:r>
          </a:p>
        </p:txBody>
      </p:sp>
      <p:grpSp>
        <p:nvGrpSpPr>
          <p:cNvPr id="32771" name="Group 12"/>
          <p:cNvGrpSpPr>
            <a:grpSpLocks/>
          </p:cNvGrpSpPr>
          <p:nvPr/>
        </p:nvGrpSpPr>
        <p:grpSpPr bwMode="auto">
          <a:xfrm>
            <a:off x="7812088" y="6308725"/>
            <a:ext cx="1331912" cy="549275"/>
            <a:chOff x="4921" y="3974"/>
            <a:chExt cx="839" cy="346"/>
          </a:xfrm>
        </p:grpSpPr>
        <p:sp>
          <p:nvSpPr>
            <p:cNvPr id="32772" name="AutoShape 13">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2773" name="AutoShape 14">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3560"/>
                                        </p:tgtEl>
                                        <p:attrNameLst>
                                          <p:attrName>style.visibility</p:attrName>
                                        </p:attrNameLst>
                                      </p:cBhvr>
                                      <p:to>
                                        <p:strVal val="visible"/>
                                      </p:to>
                                    </p:set>
                                    <p:animEffect transition="in" filter="diamond(in)">
                                      <p:cBhvr>
                                        <p:cTn id="7" dur="2000"/>
                                        <p:tgtEl>
                                          <p:spTgt spid="235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ChangeArrowheads="1"/>
          </p:cNvSpPr>
          <p:nvPr/>
        </p:nvSpPr>
        <p:spPr bwMode="auto">
          <a:xfrm>
            <a:off x="4292600" y="692150"/>
            <a:ext cx="4216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3200">
                <a:solidFill>
                  <a:srgbClr val="FF0000"/>
                </a:solidFill>
                <a:cs typeface="Nasim" panose="00000700000000000000" pitchFamily="2" charset="-78"/>
              </a:rPr>
              <a:t>الگوهای طراحی شغل</a:t>
            </a:r>
          </a:p>
        </p:txBody>
      </p:sp>
      <p:sp>
        <p:nvSpPr>
          <p:cNvPr id="26629" name="Rectangle 5"/>
          <p:cNvSpPr>
            <a:spLocks noChangeArrowheads="1"/>
          </p:cNvSpPr>
          <p:nvPr/>
        </p:nvSpPr>
        <p:spPr bwMode="auto">
          <a:xfrm>
            <a:off x="684213" y="1677988"/>
            <a:ext cx="7848600" cy="3776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1847850" algn="l"/>
              </a:tabLst>
              <a:defRPr>
                <a:solidFill>
                  <a:schemeClr val="tx1"/>
                </a:solidFill>
                <a:latin typeface="Arial" panose="020B0604020202020204" pitchFamily="34" charset="0"/>
                <a:cs typeface="Arial" panose="020B0604020202020204" pitchFamily="34" charset="0"/>
              </a:defRPr>
            </a:lvl1pPr>
            <a:lvl2pPr marL="742950" indent="-285750">
              <a:tabLst>
                <a:tab pos="1847850" algn="l"/>
              </a:tabLst>
              <a:defRPr>
                <a:solidFill>
                  <a:schemeClr val="tx1"/>
                </a:solidFill>
                <a:latin typeface="Arial" panose="020B0604020202020204" pitchFamily="34" charset="0"/>
                <a:cs typeface="Arial" panose="020B0604020202020204" pitchFamily="34" charset="0"/>
              </a:defRPr>
            </a:lvl2pPr>
            <a:lvl3pPr marL="1143000" indent="-228600">
              <a:tabLst>
                <a:tab pos="1847850" algn="l"/>
              </a:tabLst>
              <a:defRPr>
                <a:solidFill>
                  <a:schemeClr val="tx1"/>
                </a:solidFill>
                <a:latin typeface="Arial" panose="020B0604020202020204" pitchFamily="34" charset="0"/>
                <a:cs typeface="Arial" panose="020B0604020202020204" pitchFamily="34" charset="0"/>
              </a:defRPr>
            </a:lvl3pPr>
            <a:lvl4pPr marL="1600200" indent="-228600">
              <a:tabLst>
                <a:tab pos="1847850" algn="l"/>
              </a:tabLst>
              <a:defRPr>
                <a:solidFill>
                  <a:schemeClr val="tx1"/>
                </a:solidFill>
                <a:latin typeface="Arial" panose="020B0604020202020204" pitchFamily="34" charset="0"/>
                <a:cs typeface="Arial" panose="020B0604020202020204" pitchFamily="34" charset="0"/>
              </a:defRPr>
            </a:lvl4pPr>
            <a:lvl5pPr marL="2057400" indent="-228600">
              <a:tabLst>
                <a:tab pos="184785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84785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84785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84785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847850" algn="l"/>
              </a:tabLs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200">
                <a:cs typeface=" Mitra" pitchFamily="2" charset="0"/>
              </a:rPr>
              <a:t>١- روش مهندسی شغل </a:t>
            </a:r>
            <a:r>
              <a:rPr lang="en-US" altLang="en-US" sz="2200">
                <a:cs typeface=" Mitra" pitchFamily="2" charset="0"/>
              </a:rPr>
              <a:t>:</a:t>
            </a:r>
            <a:r>
              <a:rPr lang="fa-IR" altLang="en-US" sz="2200">
                <a:cs typeface=" Mitra" pitchFamily="2" charset="0"/>
              </a:rPr>
              <a:t> اساساً هرکجا در حوزهی مدیریت واژه ی مهندسی بکار رودبه این معناست که کلّ را به اجزاﺀ عناصر وقطعات مشخّص ومعیّن با رفتارهای قطعی تقسیم کنیم (حرکت سنجی وزمان سنجی) . به این روش مکانیکال طراحی شغل نیز می گویند وهمانگونه که از اسمش ﭙﯿداست مانند ماشین دارای یک سلسله حرکات وظایف وتکالیف مشخّص ومعیّن با کمترین انعطاف است .</a:t>
            </a:r>
            <a:endParaRPr lang="en-US" altLang="en-US" sz="2200">
              <a:cs typeface=" Mitra" pitchFamily="2" charset="0"/>
            </a:endParaRPr>
          </a:p>
          <a:p>
            <a:pPr algn="r" rtl="1" eaLnBrk="1" hangingPunct="1"/>
            <a:r>
              <a:rPr lang="fa-IR" altLang="en-US" sz="2200">
                <a:cs typeface=" Mitra" pitchFamily="2" charset="0"/>
              </a:rPr>
              <a:t>مختصات این روش عبارت است از : </a:t>
            </a:r>
          </a:p>
          <a:p>
            <a:pPr algn="r" rtl="1" eaLnBrk="1" hangingPunct="1"/>
            <a:r>
              <a:rPr lang="fa-IR" altLang="en-US" sz="2200">
                <a:cs typeface=" Mitra" pitchFamily="2" charset="0"/>
              </a:rPr>
              <a:t> ١- تقسیم کار بسیار جزﺌﻰ وشدید است .</a:t>
            </a:r>
            <a:endParaRPr lang="en-US" altLang="en-US" sz="2200">
              <a:cs typeface=" Mitra" pitchFamily="2" charset="0"/>
            </a:endParaRPr>
          </a:p>
          <a:p>
            <a:pPr algn="r" rtl="1" eaLnBrk="1" hangingPunct="1"/>
            <a:r>
              <a:rPr lang="fa-IR" altLang="en-US" sz="2200">
                <a:cs typeface=" Mitra" pitchFamily="2" charset="0"/>
              </a:rPr>
              <a:t>	۲- ارتباط عمودی است .</a:t>
            </a:r>
            <a:endParaRPr lang="en-US" altLang="en-US" sz="2200">
              <a:cs typeface=" Mitra" pitchFamily="2" charset="0"/>
            </a:endParaRPr>
          </a:p>
          <a:p>
            <a:pPr algn="r" rtl="1" eaLnBrk="1" hangingPunct="1"/>
            <a:r>
              <a:rPr lang="fa-IR" altLang="en-US" sz="2200">
                <a:cs typeface=" Mitra" pitchFamily="2" charset="0"/>
              </a:rPr>
              <a:t>	۳- روابط سلسه مراتبی تنظیم می شود .</a:t>
            </a:r>
            <a:endParaRPr lang="en-US" altLang="en-US" sz="2200">
              <a:cs typeface=" Mitra" pitchFamily="2" charset="0"/>
            </a:endParaRPr>
          </a:p>
          <a:p>
            <a:pPr algn="r" rtl="1" eaLnBrk="1" hangingPunct="1"/>
            <a:r>
              <a:rPr lang="fa-IR" altLang="en-US" sz="2200">
                <a:cs typeface=" Mitra" pitchFamily="2" charset="0"/>
              </a:rPr>
              <a:t>	۴- تمرکز بالاست .</a:t>
            </a:r>
            <a:endParaRPr lang="en-US" altLang="en-US" sz="2200">
              <a:cs typeface=" Mitra" pitchFamily="2" charset="0"/>
            </a:endParaRPr>
          </a:p>
          <a:p>
            <a:pPr algn="r" rtl="1" eaLnBrk="1" hangingPunct="1"/>
            <a:r>
              <a:rPr lang="fa-IR" altLang="en-US" sz="2200">
                <a:cs typeface=" Mitra" pitchFamily="2" charset="0"/>
              </a:rPr>
              <a:t>	۵- آزادی عمل شاغل کم است .</a:t>
            </a:r>
          </a:p>
        </p:txBody>
      </p:sp>
      <p:grpSp>
        <p:nvGrpSpPr>
          <p:cNvPr id="33796" name="Group 9"/>
          <p:cNvGrpSpPr>
            <a:grpSpLocks/>
          </p:cNvGrpSpPr>
          <p:nvPr/>
        </p:nvGrpSpPr>
        <p:grpSpPr bwMode="auto">
          <a:xfrm>
            <a:off x="7812088" y="6308725"/>
            <a:ext cx="1331912" cy="549275"/>
            <a:chOff x="4921" y="3974"/>
            <a:chExt cx="839" cy="346"/>
          </a:xfrm>
        </p:grpSpPr>
        <p:sp>
          <p:nvSpPr>
            <p:cNvPr id="33797" name="AutoShape 10">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3798" name="AutoShape 11">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blinds(horizontal)">
                                      <p:cBhvr>
                                        <p:cTn id="7" dur="500"/>
                                        <p:tgtEl>
                                          <p:spTgt spid="26628"/>
                                        </p:tgtEl>
                                      </p:cBhvr>
                                    </p:animEffect>
                                  </p:childTnLst>
                                </p:cTn>
                              </p:par>
                            </p:childTnLst>
                          </p:cTn>
                        </p:par>
                        <p:par>
                          <p:cTn id="8" fill="hold" nodeType="afterGroup">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26629"/>
                                        </p:tgtEl>
                                        <p:attrNameLst>
                                          <p:attrName>style.visibility</p:attrName>
                                        </p:attrNameLst>
                                      </p:cBhvr>
                                      <p:to>
                                        <p:strVal val="visible"/>
                                      </p:to>
                                    </p:set>
                                    <p:animEffect transition="in" filter="diamond(in)">
                                      <p:cBhvr>
                                        <p:cTn id="11" dur="2000"/>
                                        <p:tgtEl>
                                          <p:spTgt spid="26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P spid="2662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ChangeArrowheads="1"/>
          </p:cNvSpPr>
          <p:nvPr/>
        </p:nvSpPr>
        <p:spPr bwMode="auto">
          <a:xfrm>
            <a:off x="755650" y="1052513"/>
            <a:ext cx="7777163" cy="4446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200">
                <a:cs typeface=" Mitra" pitchFamily="2" charset="0"/>
              </a:rPr>
              <a:t>۲- روش دوعاملی هرزبرگ :همانگونه که میدانیم هرزبرگ در ﺘﺌﻭری انگیزش دو عامل بهداشتی وانگیزشی راعوامل انگیزش معرّفی کرده است .</a:t>
            </a:r>
            <a:endParaRPr lang="en-US" altLang="en-US" sz="2200">
              <a:cs typeface=" Mitra" pitchFamily="2" charset="0"/>
            </a:endParaRPr>
          </a:p>
          <a:p>
            <a:pPr algn="r" rtl="1" eaLnBrk="1" hangingPunct="1"/>
            <a:r>
              <a:rPr lang="fa-IR" altLang="en-US" sz="2200">
                <a:cs typeface=" Mitra" pitchFamily="2" charset="0"/>
              </a:rPr>
              <a:t>١- عوامل بهداشتی ؛ عواملی هستند که نگهدارند(حافظ) وضع موجود هستند .وجود این عوامل در محیط کار موجب انگیزه نمی شود اماعدم وجود آنها میزان انگیزه را کاهش میدهد .(حقوق ومزایا، نور، دما، شرایط و...)</a:t>
            </a:r>
            <a:endParaRPr lang="en-US" altLang="en-US" sz="2200">
              <a:cs typeface=" Mitra" pitchFamily="2" charset="0"/>
            </a:endParaRPr>
          </a:p>
          <a:p>
            <a:pPr algn="r" rtl="1" eaLnBrk="1" hangingPunct="1"/>
            <a:r>
              <a:rPr lang="fa-IR" altLang="en-US" sz="2200">
                <a:cs typeface=" Mitra" pitchFamily="2" charset="0"/>
              </a:rPr>
              <a:t>۲- عوامل انگیزشی ؛ وجود این عوامل موجب ایجاد انگیزه وعدم وجود آن باعث کاهش انگیزه می شود. ( آزادی عمل دارا بودن اختیار در شغل فرصت برای رشد وارتقا ﺀو.....)</a:t>
            </a:r>
            <a:endParaRPr lang="en-US" altLang="en-US" sz="2200">
              <a:cs typeface=" Mitra" pitchFamily="2" charset="0"/>
            </a:endParaRPr>
          </a:p>
          <a:p>
            <a:pPr algn="r" rtl="1" eaLnBrk="1" hangingPunct="1"/>
            <a:r>
              <a:rPr lang="fa-IR" altLang="en-US" sz="2200">
                <a:cs typeface=" Mitra" pitchFamily="2" charset="0"/>
              </a:rPr>
              <a:t>اگر در سازمانی نگاه غالب نگاه بهداشتی باشد شغل را به سمت الگوهای مکانیکال طراحی می کنیم . اما اگرنگاه غالب نگاه انگیزشی با شد شغل را به سمت الگوهایی طراحی می کنیم که به آنها الگوهای انگیزشی گفته می شود .البته هیچ یک ازاین دو نگاه مطلق نیست وممکن است برای برخی مشاغل نگاه بهداشتی و برای برخی دیگر نگاه انگیزشی تجویز شود .</a:t>
            </a:r>
          </a:p>
        </p:txBody>
      </p:sp>
      <p:grpSp>
        <p:nvGrpSpPr>
          <p:cNvPr id="34819" name="Group 8"/>
          <p:cNvGrpSpPr>
            <a:grpSpLocks/>
          </p:cNvGrpSpPr>
          <p:nvPr/>
        </p:nvGrpSpPr>
        <p:grpSpPr bwMode="auto">
          <a:xfrm>
            <a:off x="7812088" y="6308725"/>
            <a:ext cx="1331912" cy="549275"/>
            <a:chOff x="4921" y="3974"/>
            <a:chExt cx="839" cy="346"/>
          </a:xfrm>
        </p:grpSpPr>
        <p:sp>
          <p:nvSpPr>
            <p:cNvPr id="34820" name="AutoShape 9">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4821" name="AutoShape 10">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diamond(in)">
                                      <p:cBhvr>
                                        <p:cTn id="7" dur="2000"/>
                                        <p:tgtEl>
                                          <p:spTgt spid="27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ChangeArrowheads="1"/>
          </p:cNvSpPr>
          <p:nvPr/>
        </p:nvSpPr>
        <p:spPr bwMode="auto">
          <a:xfrm>
            <a:off x="0" y="1395413"/>
            <a:ext cx="8640763" cy="3776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200">
                <a:cs typeface=" Mitra" pitchFamily="2" charset="0"/>
              </a:rPr>
              <a:t>۳- ﺘﺌوری بلوغ وعدم بلوغ گریس آرگریس : ارگریس امسانها راذر دورۀ بالغ ونابالغ قرار می دهد البته معیار او برای این رده بندی سن عقلی است نه سن تقویمی . </a:t>
            </a:r>
            <a:endParaRPr lang="en-US" altLang="en-US" sz="2200">
              <a:cs typeface=" Mitra" pitchFamily="2" charset="0"/>
            </a:endParaRPr>
          </a:p>
          <a:p>
            <a:pPr algn="r" rtl="1" eaLnBrk="1" hangingPunct="1"/>
            <a:r>
              <a:rPr lang="fa-IR" altLang="en-US" sz="2200">
                <a:cs typeface=" Mitra" pitchFamily="2" charset="0"/>
              </a:rPr>
              <a:t>١- الگوهای نا بالغ ؛ این افراد دارای خصوصیاتی هستند از جمله منفعل وابسته دارای علایق سطحی دارای مقام تابعی دارای چشم اندازمحدود هستند وتحت تٲثیر محرکهای مادّی براتگیخته می شود .</a:t>
            </a:r>
            <a:endParaRPr lang="en-US" altLang="en-US" sz="2200">
              <a:cs typeface=" Mitra" pitchFamily="2" charset="0"/>
            </a:endParaRPr>
          </a:p>
          <a:p>
            <a:pPr algn="r" rtl="1" eaLnBrk="1" hangingPunct="1"/>
            <a:r>
              <a:rPr lang="fa-IR" altLang="en-US" sz="2200">
                <a:cs typeface=" Mitra" pitchFamily="2" charset="0"/>
              </a:rPr>
              <a:t>۲- الگوهای بالغ ؛ این افراد دارای ویژگی هایی هستند از جمله فعّال مستقل دارایمقام مستقل دارای چشم انداز وسیع هستند وتحت تٲثیر محرک های غیر مادّی برانگیخته می شود. </a:t>
            </a:r>
            <a:endParaRPr lang="en-US" altLang="en-US" sz="2200">
              <a:cs typeface=" Mitra" pitchFamily="2" charset="0"/>
            </a:endParaRPr>
          </a:p>
          <a:p>
            <a:pPr algn="r" rtl="1" eaLnBrk="1" hangingPunct="1"/>
            <a:r>
              <a:rPr lang="fa-IR" altLang="en-US" sz="2200">
                <a:cs typeface=" Mitra" pitchFamily="2" charset="0"/>
              </a:rPr>
              <a:t>اگر در سازمان نگرش نسبت به انسان نا بالغ باشد در طراحی شغل به سمت الگوهای مکانیکال می رویم .اما اگر نگرش نسبت به انسان بالغ باشد شغل را به گونه ای طراحی می کنیم که دارای عوامل انگیزشی باشد .</a:t>
            </a:r>
            <a:endParaRPr lang="en-US" altLang="en-US" sz="2200">
              <a:cs typeface=" Mitra" pitchFamily="2" charset="0"/>
            </a:endParaRPr>
          </a:p>
        </p:txBody>
      </p:sp>
      <p:grpSp>
        <p:nvGrpSpPr>
          <p:cNvPr id="35843" name="Group 8"/>
          <p:cNvGrpSpPr>
            <a:grpSpLocks/>
          </p:cNvGrpSpPr>
          <p:nvPr/>
        </p:nvGrpSpPr>
        <p:grpSpPr bwMode="auto">
          <a:xfrm>
            <a:off x="7812088" y="6308725"/>
            <a:ext cx="1331912" cy="549275"/>
            <a:chOff x="4921" y="3974"/>
            <a:chExt cx="839" cy="346"/>
          </a:xfrm>
        </p:grpSpPr>
        <p:sp>
          <p:nvSpPr>
            <p:cNvPr id="35844" name="AutoShape 9">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5845" name="AutoShape 10">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diamond(in)">
                                      <p:cBhvr>
                                        <p:cTn id="7" dur="20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type="body" idx="1"/>
          </p:nvPr>
        </p:nvSpPr>
        <p:spPr/>
        <p:txBody>
          <a:bodyPr/>
          <a:lstStyle/>
          <a:p>
            <a:pPr algn="r" rtl="1" eaLnBrk="1" hangingPunct="1"/>
            <a:r>
              <a:rPr lang="fa-IR" altLang="en-US" sz="3200">
                <a:solidFill>
                  <a:srgbClr val="FF0000"/>
                </a:solidFill>
                <a:cs typeface="B Zar" panose="00000400000000000000" pitchFamily="2" charset="-78"/>
              </a:rPr>
              <a:t>۴- روش توسعه یا غنی سازی شغل :  </a:t>
            </a:r>
            <a:endParaRPr lang="en-US" altLang="en-US" sz="3200">
              <a:solidFill>
                <a:srgbClr val="FF0000"/>
              </a:solidFill>
              <a:cs typeface="B Zar" panose="00000400000000000000" pitchFamily="2" charset="-78"/>
            </a:endParaRPr>
          </a:p>
          <a:p>
            <a:pPr algn="r" rtl="1" eaLnBrk="1" hangingPunct="1"/>
            <a:r>
              <a:rPr lang="fa-IR" altLang="en-US" b="0">
                <a:solidFill>
                  <a:schemeClr val="tx1"/>
                </a:solidFill>
                <a:cs typeface=" Mitra" pitchFamily="2" charset="0"/>
              </a:rPr>
              <a:t>١- روش توسعۀ شغل </a:t>
            </a:r>
            <a:r>
              <a:rPr lang="en-US" altLang="en-US" b="0">
                <a:solidFill>
                  <a:schemeClr val="tx1"/>
                </a:solidFill>
                <a:cs typeface=" Mitra" pitchFamily="2" charset="0"/>
              </a:rPr>
              <a:t>Job enlargment</a:t>
            </a:r>
            <a:r>
              <a:rPr lang="fa-IR" altLang="en-US" b="0">
                <a:solidFill>
                  <a:schemeClr val="tx1"/>
                </a:solidFill>
                <a:cs typeface=" Mitra" pitchFamily="2" charset="0"/>
              </a:rPr>
              <a:t>  ؛ در این روش توسعۀ شغل به صورت افقی وهمراه با گسترش در عرض شغل است .</a:t>
            </a:r>
            <a:endParaRPr lang="en-US" altLang="en-US" b="0">
              <a:solidFill>
                <a:schemeClr val="tx1"/>
              </a:solidFill>
              <a:cs typeface=" Mitra" pitchFamily="2" charset="0"/>
            </a:endParaRPr>
          </a:p>
          <a:p>
            <a:pPr algn="r" rtl="1" eaLnBrk="1" hangingPunct="1"/>
            <a:r>
              <a:rPr lang="fa-IR" altLang="en-US" b="0">
                <a:solidFill>
                  <a:schemeClr val="tx1"/>
                </a:solidFill>
                <a:cs typeface=" Mitra" pitchFamily="2" charset="0"/>
              </a:rPr>
              <a:t>۲- روش غنی سازی شغل</a:t>
            </a:r>
            <a:r>
              <a:rPr lang="en-US" altLang="en-US" b="0">
                <a:solidFill>
                  <a:schemeClr val="tx1"/>
                </a:solidFill>
                <a:cs typeface=" Mitra" pitchFamily="2" charset="0"/>
              </a:rPr>
              <a:t>Job enrichment </a:t>
            </a:r>
            <a:r>
              <a:rPr lang="fa-IR" altLang="en-US" b="0">
                <a:solidFill>
                  <a:schemeClr val="tx1"/>
                </a:solidFill>
                <a:cs typeface=" Mitra" pitchFamily="2" charset="0"/>
              </a:rPr>
              <a:t>  ؛ در این روش توسعۀ شغل به صورت عمودی وهمراه با گسترش در عمق شغل است .</a:t>
            </a:r>
            <a:endParaRPr lang="en-US" altLang="en-US" b="0">
              <a:solidFill>
                <a:schemeClr val="tx1"/>
              </a:solidFill>
              <a:cs typeface=" Mitra" pitchFamily="2" charset="0"/>
            </a:endParaRPr>
          </a:p>
          <a:p>
            <a:pPr algn="r" rtl="1" eaLnBrk="1" hangingPunct="1"/>
            <a:r>
              <a:rPr lang="fa-IR" altLang="en-US" b="0">
                <a:solidFill>
                  <a:schemeClr val="tx1"/>
                </a:solidFill>
                <a:cs typeface=" Mitra" pitchFamily="2" charset="0"/>
              </a:rPr>
              <a:t>اگردرطراحی شغل روش توسعه را مد نظر داشته باشیم شغل بیشتر به گونه ای طراحی می شود که تنوّع وظیفه از جنس مشابه به وجود آید .امّا اگر روش غنی سازی را مد نظر قرار دهیم ﭙﯿوند های رو به عقب  </a:t>
            </a:r>
            <a:r>
              <a:rPr lang="en-US" altLang="en-US" b="0">
                <a:solidFill>
                  <a:schemeClr val="tx1"/>
                </a:solidFill>
                <a:cs typeface=" Mitra" pitchFamily="2" charset="0"/>
              </a:rPr>
              <a:t>Back ward</a:t>
            </a:r>
            <a:r>
              <a:rPr lang="fa-IR" altLang="en-US" b="0">
                <a:solidFill>
                  <a:schemeClr val="tx1"/>
                </a:solidFill>
                <a:cs typeface=" Mitra" pitchFamily="2" charset="0"/>
              </a:rPr>
              <a:t>  و روبه جلو</a:t>
            </a:r>
            <a:r>
              <a:rPr lang="en-US" altLang="en-US" b="0">
                <a:solidFill>
                  <a:schemeClr val="tx1"/>
                </a:solidFill>
                <a:cs typeface=" Mitra" pitchFamily="2" charset="0"/>
              </a:rPr>
              <a:t>For ward</a:t>
            </a:r>
            <a:r>
              <a:rPr lang="fa-IR" altLang="en-US" b="0">
                <a:solidFill>
                  <a:schemeClr val="tx1"/>
                </a:solidFill>
                <a:cs typeface=" Mitra" pitchFamily="2" charset="0"/>
              </a:rPr>
              <a:t> در وظایف شغل مورد توجّه قرار می گیرد .</a:t>
            </a:r>
            <a:endParaRPr lang="en-US" altLang="en-US" b="0">
              <a:solidFill>
                <a:schemeClr val="tx1"/>
              </a:solidFill>
              <a:cs typeface=" Mitra" pitchFamily="2" charset="0"/>
            </a:endParaRPr>
          </a:p>
          <a:p>
            <a:pPr algn="r" rtl="1" eaLnBrk="1" hangingPunct="1"/>
            <a:r>
              <a:rPr lang="fa-IR" altLang="en-US" b="0">
                <a:solidFill>
                  <a:schemeClr val="tx1"/>
                </a:solidFill>
                <a:cs typeface=" Mitra" pitchFamily="2" charset="0"/>
              </a:rPr>
              <a:t>اگر نگاه به افراد نا بالغ با شدۀ شغل را اعمال می کنیم .امّا اگر نگاه به انسان در سازمان به صورت بالغ باشد بیشتر روش غنی سازی شغل را در ﭙﯿش خواهیم گرفت .</a:t>
            </a:r>
          </a:p>
          <a:p>
            <a:pPr algn="r" rtl="1" eaLnBrk="1" hangingPunct="1"/>
            <a:endParaRPr lang="en-US" altLang="en-US">
              <a:cs typeface=" Mitra" pitchFamily="2" charset="0"/>
            </a:endParaRPr>
          </a:p>
        </p:txBody>
      </p:sp>
      <p:grpSp>
        <p:nvGrpSpPr>
          <p:cNvPr id="36867" name="Group 4"/>
          <p:cNvGrpSpPr>
            <a:grpSpLocks/>
          </p:cNvGrpSpPr>
          <p:nvPr/>
        </p:nvGrpSpPr>
        <p:grpSpPr bwMode="auto">
          <a:xfrm>
            <a:off x="7812088" y="6308725"/>
            <a:ext cx="1331912" cy="549275"/>
            <a:chOff x="4921" y="3974"/>
            <a:chExt cx="839" cy="346"/>
          </a:xfrm>
        </p:grpSpPr>
        <p:sp>
          <p:nvSpPr>
            <p:cNvPr id="36868" name="AutoShape 5">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6869" name="AutoShape 6">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Effect transition="in" filter="wipe(down)">
                                      <p:cBhvr>
                                        <p:cTn id="7" dur="580">
                                          <p:stCondLst>
                                            <p:cond delay="0"/>
                                          </p:stCondLst>
                                        </p:cTn>
                                        <p:tgtEl>
                                          <p:spTgt spid="131075">
                                            <p:txEl>
                                              <p:pRg st="0" end="0"/>
                                            </p:txEl>
                                          </p:spTgt>
                                        </p:tgtEl>
                                      </p:cBhvr>
                                    </p:animEffect>
                                    <p:anim calcmode="lin" valueType="num">
                                      <p:cBhvr>
                                        <p:cTn id="8" dur="1822" tmFilter="0,0; 0.14,0.36; 0.43,0.73; 0.71,0.91; 1.0,1.0">
                                          <p:stCondLst>
                                            <p:cond delay="0"/>
                                          </p:stCondLst>
                                        </p:cTn>
                                        <p:tgtEl>
                                          <p:spTgt spid="13107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107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3107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3107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3107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31075">
                                            <p:txEl>
                                              <p:pRg st="0" end="0"/>
                                            </p:txEl>
                                          </p:spTgt>
                                        </p:tgtEl>
                                      </p:cBhvr>
                                      <p:to x="100000" y="60000"/>
                                    </p:animScale>
                                    <p:animScale>
                                      <p:cBhvr>
                                        <p:cTn id="14" dur="166" decel="50000">
                                          <p:stCondLst>
                                            <p:cond delay="676"/>
                                          </p:stCondLst>
                                        </p:cTn>
                                        <p:tgtEl>
                                          <p:spTgt spid="131075">
                                            <p:txEl>
                                              <p:pRg st="0" end="0"/>
                                            </p:txEl>
                                          </p:spTgt>
                                        </p:tgtEl>
                                      </p:cBhvr>
                                      <p:to x="100000" y="100000"/>
                                    </p:animScale>
                                    <p:animScale>
                                      <p:cBhvr>
                                        <p:cTn id="15" dur="26">
                                          <p:stCondLst>
                                            <p:cond delay="1312"/>
                                          </p:stCondLst>
                                        </p:cTn>
                                        <p:tgtEl>
                                          <p:spTgt spid="131075">
                                            <p:txEl>
                                              <p:pRg st="0" end="0"/>
                                            </p:txEl>
                                          </p:spTgt>
                                        </p:tgtEl>
                                      </p:cBhvr>
                                      <p:to x="100000" y="80000"/>
                                    </p:animScale>
                                    <p:animScale>
                                      <p:cBhvr>
                                        <p:cTn id="16" dur="166" decel="50000">
                                          <p:stCondLst>
                                            <p:cond delay="1338"/>
                                          </p:stCondLst>
                                        </p:cTn>
                                        <p:tgtEl>
                                          <p:spTgt spid="131075">
                                            <p:txEl>
                                              <p:pRg st="0" end="0"/>
                                            </p:txEl>
                                          </p:spTgt>
                                        </p:tgtEl>
                                      </p:cBhvr>
                                      <p:to x="100000" y="100000"/>
                                    </p:animScale>
                                    <p:animScale>
                                      <p:cBhvr>
                                        <p:cTn id="17" dur="26">
                                          <p:stCondLst>
                                            <p:cond delay="1642"/>
                                          </p:stCondLst>
                                        </p:cTn>
                                        <p:tgtEl>
                                          <p:spTgt spid="131075">
                                            <p:txEl>
                                              <p:pRg st="0" end="0"/>
                                            </p:txEl>
                                          </p:spTgt>
                                        </p:tgtEl>
                                      </p:cBhvr>
                                      <p:to x="100000" y="90000"/>
                                    </p:animScale>
                                    <p:animScale>
                                      <p:cBhvr>
                                        <p:cTn id="18" dur="166" decel="50000">
                                          <p:stCondLst>
                                            <p:cond delay="1668"/>
                                          </p:stCondLst>
                                        </p:cTn>
                                        <p:tgtEl>
                                          <p:spTgt spid="131075">
                                            <p:txEl>
                                              <p:pRg st="0" end="0"/>
                                            </p:txEl>
                                          </p:spTgt>
                                        </p:tgtEl>
                                      </p:cBhvr>
                                      <p:to x="100000" y="100000"/>
                                    </p:animScale>
                                    <p:animScale>
                                      <p:cBhvr>
                                        <p:cTn id="19" dur="26">
                                          <p:stCondLst>
                                            <p:cond delay="1808"/>
                                          </p:stCondLst>
                                        </p:cTn>
                                        <p:tgtEl>
                                          <p:spTgt spid="131075">
                                            <p:txEl>
                                              <p:pRg st="0" end="0"/>
                                            </p:txEl>
                                          </p:spTgt>
                                        </p:tgtEl>
                                      </p:cBhvr>
                                      <p:to x="100000" y="95000"/>
                                    </p:animScale>
                                    <p:animScale>
                                      <p:cBhvr>
                                        <p:cTn id="20" dur="166" decel="50000">
                                          <p:stCondLst>
                                            <p:cond delay="1834"/>
                                          </p:stCondLst>
                                        </p:cTn>
                                        <p:tgtEl>
                                          <p:spTgt spid="131075">
                                            <p:txEl>
                                              <p:pRg st="0" end="0"/>
                                            </p:txEl>
                                          </p:spTgt>
                                        </p:tgtEl>
                                      </p:cBhvr>
                                      <p:to x="100000" y="100000"/>
                                    </p:animScale>
                                  </p:childTnLst>
                                </p:cTn>
                              </p:par>
                            </p:childTnLst>
                          </p:cTn>
                        </p:par>
                        <p:par>
                          <p:cTn id="21" fill="hold" nodeType="afterGroup">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131075">
                                            <p:txEl>
                                              <p:pRg st="1" end="1"/>
                                            </p:txEl>
                                          </p:spTgt>
                                        </p:tgtEl>
                                        <p:attrNameLst>
                                          <p:attrName>style.visibility</p:attrName>
                                        </p:attrNameLst>
                                      </p:cBhvr>
                                      <p:to>
                                        <p:strVal val="visible"/>
                                      </p:to>
                                    </p:set>
                                    <p:animEffect transition="in" filter="wipe(down)">
                                      <p:cBhvr>
                                        <p:cTn id="24" dur="580">
                                          <p:stCondLst>
                                            <p:cond delay="0"/>
                                          </p:stCondLst>
                                        </p:cTn>
                                        <p:tgtEl>
                                          <p:spTgt spid="131075">
                                            <p:txEl>
                                              <p:pRg st="1" end="1"/>
                                            </p:txEl>
                                          </p:spTgt>
                                        </p:tgtEl>
                                      </p:cBhvr>
                                    </p:animEffect>
                                    <p:anim calcmode="lin" valueType="num">
                                      <p:cBhvr>
                                        <p:cTn id="25" dur="1822" tmFilter="0,0; 0.14,0.36; 0.43,0.73; 0.71,0.91; 1.0,1.0">
                                          <p:stCondLst>
                                            <p:cond delay="0"/>
                                          </p:stCondLst>
                                        </p:cTn>
                                        <p:tgtEl>
                                          <p:spTgt spid="131075">
                                            <p:txEl>
                                              <p:pRg st="1" end="1"/>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131075">
                                            <p:txEl>
                                              <p:pRg st="1" end="1"/>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131075">
                                            <p:txEl>
                                              <p:pRg st="1" end="1"/>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131075">
                                            <p:txEl>
                                              <p:pRg st="1" end="1"/>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131075">
                                            <p:txEl>
                                              <p:pRg st="1" end="1"/>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131075">
                                            <p:txEl>
                                              <p:pRg st="1" end="1"/>
                                            </p:txEl>
                                          </p:spTgt>
                                        </p:tgtEl>
                                      </p:cBhvr>
                                      <p:to x="100000" y="60000"/>
                                    </p:animScale>
                                    <p:animScale>
                                      <p:cBhvr>
                                        <p:cTn id="31" dur="166" decel="50000">
                                          <p:stCondLst>
                                            <p:cond delay="676"/>
                                          </p:stCondLst>
                                        </p:cTn>
                                        <p:tgtEl>
                                          <p:spTgt spid="131075">
                                            <p:txEl>
                                              <p:pRg st="1" end="1"/>
                                            </p:txEl>
                                          </p:spTgt>
                                        </p:tgtEl>
                                      </p:cBhvr>
                                      <p:to x="100000" y="100000"/>
                                    </p:animScale>
                                    <p:animScale>
                                      <p:cBhvr>
                                        <p:cTn id="32" dur="26">
                                          <p:stCondLst>
                                            <p:cond delay="1312"/>
                                          </p:stCondLst>
                                        </p:cTn>
                                        <p:tgtEl>
                                          <p:spTgt spid="131075">
                                            <p:txEl>
                                              <p:pRg st="1" end="1"/>
                                            </p:txEl>
                                          </p:spTgt>
                                        </p:tgtEl>
                                      </p:cBhvr>
                                      <p:to x="100000" y="80000"/>
                                    </p:animScale>
                                    <p:animScale>
                                      <p:cBhvr>
                                        <p:cTn id="33" dur="166" decel="50000">
                                          <p:stCondLst>
                                            <p:cond delay="1338"/>
                                          </p:stCondLst>
                                        </p:cTn>
                                        <p:tgtEl>
                                          <p:spTgt spid="131075">
                                            <p:txEl>
                                              <p:pRg st="1" end="1"/>
                                            </p:txEl>
                                          </p:spTgt>
                                        </p:tgtEl>
                                      </p:cBhvr>
                                      <p:to x="100000" y="100000"/>
                                    </p:animScale>
                                    <p:animScale>
                                      <p:cBhvr>
                                        <p:cTn id="34" dur="26">
                                          <p:stCondLst>
                                            <p:cond delay="1642"/>
                                          </p:stCondLst>
                                        </p:cTn>
                                        <p:tgtEl>
                                          <p:spTgt spid="131075">
                                            <p:txEl>
                                              <p:pRg st="1" end="1"/>
                                            </p:txEl>
                                          </p:spTgt>
                                        </p:tgtEl>
                                      </p:cBhvr>
                                      <p:to x="100000" y="90000"/>
                                    </p:animScale>
                                    <p:animScale>
                                      <p:cBhvr>
                                        <p:cTn id="35" dur="166" decel="50000">
                                          <p:stCondLst>
                                            <p:cond delay="1668"/>
                                          </p:stCondLst>
                                        </p:cTn>
                                        <p:tgtEl>
                                          <p:spTgt spid="131075">
                                            <p:txEl>
                                              <p:pRg st="1" end="1"/>
                                            </p:txEl>
                                          </p:spTgt>
                                        </p:tgtEl>
                                      </p:cBhvr>
                                      <p:to x="100000" y="100000"/>
                                    </p:animScale>
                                    <p:animScale>
                                      <p:cBhvr>
                                        <p:cTn id="36" dur="26">
                                          <p:stCondLst>
                                            <p:cond delay="1808"/>
                                          </p:stCondLst>
                                        </p:cTn>
                                        <p:tgtEl>
                                          <p:spTgt spid="131075">
                                            <p:txEl>
                                              <p:pRg st="1" end="1"/>
                                            </p:txEl>
                                          </p:spTgt>
                                        </p:tgtEl>
                                      </p:cBhvr>
                                      <p:to x="100000" y="95000"/>
                                    </p:animScale>
                                    <p:animScale>
                                      <p:cBhvr>
                                        <p:cTn id="37" dur="166" decel="50000">
                                          <p:stCondLst>
                                            <p:cond delay="1834"/>
                                          </p:stCondLst>
                                        </p:cTn>
                                        <p:tgtEl>
                                          <p:spTgt spid="131075">
                                            <p:txEl>
                                              <p:pRg st="1" end="1"/>
                                            </p:txEl>
                                          </p:spTgt>
                                        </p:tgtEl>
                                      </p:cBhvr>
                                      <p:to x="100000" y="100000"/>
                                    </p:animScale>
                                  </p:childTnLst>
                                </p:cTn>
                              </p:par>
                            </p:childTnLst>
                          </p:cTn>
                        </p:par>
                        <p:par>
                          <p:cTn id="38" fill="hold" nodeType="afterGroup">
                            <p:stCondLst>
                              <p:cond delay="4000"/>
                            </p:stCondLst>
                            <p:childTnLst>
                              <p:par>
                                <p:cTn id="39" presetID="26" presetClass="entr" presetSubtype="0" fill="hold" grpId="0" nodeType="afterEffect">
                                  <p:stCondLst>
                                    <p:cond delay="0"/>
                                  </p:stCondLst>
                                  <p:childTnLst>
                                    <p:set>
                                      <p:cBhvr>
                                        <p:cTn id="40" dur="1" fill="hold">
                                          <p:stCondLst>
                                            <p:cond delay="0"/>
                                          </p:stCondLst>
                                        </p:cTn>
                                        <p:tgtEl>
                                          <p:spTgt spid="131075">
                                            <p:txEl>
                                              <p:pRg st="2" end="2"/>
                                            </p:txEl>
                                          </p:spTgt>
                                        </p:tgtEl>
                                        <p:attrNameLst>
                                          <p:attrName>style.visibility</p:attrName>
                                        </p:attrNameLst>
                                      </p:cBhvr>
                                      <p:to>
                                        <p:strVal val="visible"/>
                                      </p:to>
                                    </p:set>
                                    <p:animEffect transition="in" filter="wipe(down)">
                                      <p:cBhvr>
                                        <p:cTn id="41" dur="580">
                                          <p:stCondLst>
                                            <p:cond delay="0"/>
                                          </p:stCondLst>
                                        </p:cTn>
                                        <p:tgtEl>
                                          <p:spTgt spid="131075">
                                            <p:txEl>
                                              <p:pRg st="2" end="2"/>
                                            </p:txEl>
                                          </p:spTgt>
                                        </p:tgtEl>
                                      </p:cBhvr>
                                    </p:animEffect>
                                    <p:anim calcmode="lin" valueType="num">
                                      <p:cBhvr>
                                        <p:cTn id="42" dur="1822" tmFilter="0,0; 0.14,0.36; 0.43,0.73; 0.71,0.91; 1.0,1.0">
                                          <p:stCondLst>
                                            <p:cond delay="0"/>
                                          </p:stCondLst>
                                        </p:cTn>
                                        <p:tgtEl>
                                          <p:spTgt spid="131075">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31075">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31075">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31075">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31075">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131075">
                                            <p:txEl>
                                              <p:pRg st="2" end="2"/>
                                            </p:txEl>
                                          </p:spTgt>
                                        </p:tgtEl>
                                      </p:cBhvr>
                                      <p:to x="100000" y="60000"/>
                                    </p:animScale>
                                    <p:animScale>
                                      <p:cBhvr>
                                        <p:cTn id="48" dur="166" decel="50000">
                                          <p:stCondLst>
                                            <p:cond delay="676"/>
                                          </p:stCondLst>
                                        </p:cTn>
                                        <p:tgtEl>
                                          <p:spTgt spid="131075">
                                            <p:txEl>
                                              <p:pRg st="2" end="2"/>
                                            </p:txEl>
                                          </p:spTgt>
                                        </p:tgtEl>
                                      </p:cBhvr>
                                      <p:to x="100000" y="100000"/>
                                    </p:animScale>
                                    <p:animScale>
                                      <p:cBhvr>
                                        <p:cTn id="49" dur="26">
                                          <p:stCondLst>
                                            <p:cond delay="1312"/>
                                          </p:stCondLst>
                                        </p:cTn>
                                        <p:tgtEl>
                                          <p:spTgt spid="131075">
                                            <p:txEl>
                                              <p:pRg st="2" end="2"/>
                                            </p:txEl>
                                          </p:spTgt>
                                        </p:tgtEl>
                                      </p:cBhvr>
                                      <p:to x="100000" y="80000"/>
                                    </p:animScale>
                                    <p:animScale>
                                      <p:cBhvr>
                                        <p:cTn id="50" dur="166" decel="50000">
                                          <p:stCondLst>
                                            <p:cond delay="1338"/>
                                          </p:stCondLst>
                                        </p:cTn>
                                        <p:tgtEl>
                                          <p:spTgt spid="131075">
                                            <p:txEl>
                                              <p:pRg st="2" end="2"/>
                                            </p:txEl>
                                          </p:spTgt>
                                        </p:tgtEl>
                                      </p:cBhvr>
                                      <p:to x="100000" y="100000"/>
                                    </p:animScale>
                                    <p:animScale>
                                      <p:cBhvr>
                                        <p:cTn id="51" dur="26">
                                          <p:stCondLst>
                                            <p:cond delay="1642"/>
                                          </p:stCondLst>
                                        </p:cTn>
                                        <p:tgtEl>
                                          <p:spTgt spid="131075">
                                            <p:txEl>
                                              <p:pRg st="2" end="2"/>
                                            </p:txEl>
                                          </p:spTgt>
                                        </p:tgtEl>
                                      </p:cBhvr>
                                      <p:to x="100000" y="90000"/>
                                    </p:animScale>
                                    <p:animScale>
                                      <p:cBhvr>
                                        <p:cTn id="52" dur="166" decel="50000">
                                          <p:stCondLst>
                                            <p:cond delay="1668"/>
                                          </p:stCondLst>
                                        </p:cTn>
                                        <p:tgtEl>
                                          <p:spTgt spid="131075">
                                            <p:txEl>
                                              <p:pRg st="2" end="2"/>
                                            </p:txEl>
                                          </p:spTgt>
                                        </p:tgtEl>
                                      </p:cBhvr>
                                      <p:to x="100000" y="100000"/>
                                    </p:animScale>
                                    <p:animScale>
                                      <p:cBhvr>
                                        <p:cTn id="53" dur="26">
                                          <p:stCondLst>
                                            <p:cond delay="1808"/>
                                          </p:stCondLst>
                                        </p:cTn>
                                        <p:tgtEl>
                                          <p:spTgt spid="131075">
                                            <p:txEl>
                                              <p:pRg st="2" end="2"/>
                                            </p:txEl>
                                          </p:spTgt>
                                        </p:tgtEl>
                                      </p:cBhvr>
                                      <p:to x="100000" y="95000"/>
                                    </p:animScale>
                                    <p:animScale>
                                      <p:cBhvr>
                                        <p:cTn id="54" dur="166" decel="50000">
                                          <p:stCondLst>
                                            <p:cond delay="1834"/>
                                          </p:stCondLst>
                                        </p:cTn>
                                        <p:tgtEl>
                                          <p:spTgt spid="131075">
                                            <p:txEl>
                                              <p:pRg st="2" end="2"/>
                                            </p:txEl>
                                          </p:spTgt>
                                        </p:tgtEl>
                                      </p:cBhvr>
                                      <p:to x="100000" y="100000"/>
                                    </p:animScale>
                                  </p:childTnLst>
                                </p:cTn>
                              </p:par>
                            </p:childTnLst>
                          </p:cTn>
                        </p:par>
                        <p:par>
                          <p:cTn id="55" fill="hold" nodeType="afterGroup">
                            <p:stCondLst>
                              <p:cond delay="6000"/>
                            </p:stCondLst>
                            <p:childTnLst>
                              <p:par>
                                <p:cTn id="56" presetID="26" presetClass="entr" presetSubtype="0" fill="hold" grpId="0" nodeType="afterEffect">
                                  <p:stCondLst>
                                    <p:cond delay="0"/>
                                  </p:stCondLst>
                                  <p:childTnLst>
                                    <p:set>
                                      <p:cBhvr>
                                        <p:cTn id="57" dur="1" fill="hold">
                                          <p:stCondLst>
                                            <p:cond delay="0"/>
                                          </p:stCondLst>
                                        </p:cTn>
                                        <p:tgtEl>
                                          <p:spTgt spid="131075">
                                            <p:txEl>
                                              <p:pRg st="3" end="3"/>
                                            </p:txEl>
                                          </p:spTgt>
                                        </p:tgtEl>
                                        <p:attrNameLst>
                                          <p:attrName>style.visibility</p:attrName>
                                        </p:attrNameLst>
                                      </p:cBhvr>
                                      <p:to>
                                        <p:strVal val="visible"/>
                                      </p:to>
                                    </p:set>
                                    <p:animEffect transition="in" filter="wipe(down)">
                                      <p:cBhvr>
                                        <p:cTn id="58" dur="580">
                                          <p:stCondLst>
                                            <p:cond delay="0"/>
                                          </p:stCondLst>
                                        </p:cTn>
                                        <p:tgtEl>
                                          <p:spTgt spid="131075">
                                            <p:txEl>
                                              <p:pRg st="3" end="3"/>
                                            </p:txEl>
                                          </p:spTgt>
                                        </p:tgtEl>
                                      </p:cBhvr>
                                    </p:animEffect>
                                    <p:anim calcmode="lin" valueType="num">
                                      <p:cBhvr>
                                        <p:cTn id="59" dur="1822" tmFilter="0,0; 0.14,0.36; 0.43,0.73; 0.71,0.91; 1.0,1.0">
                                          <p:stCondLst>
                                            <p:cond delay="0"/>
                                          </p:stCondLst>
                                        </p:cTn>
                                        <p:tgtEl>
                                          <p:spTgt spid="131075">
                                            <p:txEl>
                                              <p:pRg st="3" end="3"/>
                                            </p:txEl>
                                          </p:spTgt>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131075">
                                            <p:txEl>
                                              <p:pRg st="3" end="3"/>
                                            </p:txEl>
                                          </p:spTgt>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131075">
                                            <p:txEl>
                                              <p:pRg st="3" end="3"/>
                                            </p:txEl>
                                          </p:spTgt>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131075">
                                            <p:txEl>
                                              <p:pRg st="3" end="3"/>
                                            </p:txEl>
                                          </p:spTgt>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131075">
                                            <p:txEl>
                                              <p:pRg st="3" end="3"/>
                                            </p:txEl>
                                          </p:spTgt>
                                        </p:tgtEl>
                                        <p:attrNameLst>
                                          <p:attrName>ppt_y</p:attrName>
                                        </p:attrNameLst>
                                      </p:cBhvr>
                                      <p:tavLst>
                                        <p:tav tm="0" fmla="#ppt_y-sin(pi*$)/81">
                                          <p:val>
                                            <p:fltVal val="0"/>
                                          </p:val>
                                        </p:tav>
                                        <p:tav tm="100000">
                                          <p:val>
                                            <p:fltVal val="1"/>
                                          </p:val>
                                        </p:tav>
                                      </p:tavLst>
                                    </p:anim>
                                    <p:animScale>
                                      <p:cBhvr>
                                        <p:cTn id="64" dur="26">
                                          <p:stCondLst>
                                            <p:cond delay="650"/>
                                          </p:stCondLst>
                                        </p:cTn>
                                        <p:tgtEl>
                                          <p:spTgt spid="131075">
                                            <p:txEl>
                                              <p:pRg st="3" end="3"/>
                                            </p:txEl>
                                          </p:spTgt>
                                        </p:tgtEl>
                                      </p:cBhvr>
                                      <p:to x="100000" y="60000"/>
                                    </p:animScale>
                                    <p:animScale>
                                      <p:cBhvr>
                                        <p:cTn id="65" dur="166" decel="50000">
                                          <p:stCondLst>
                                            <p:cond delay="676"/>
                                          </p:stCondLst>
                                        </p:cTn>
                                        <p:tgtEl>
                                          <p:spTgt spid="131075">
                                            <p:txEl>
                                              <p:pRg st="3" end="3"/>
                                            </p:txEl>
                                          </p:spTgt>
                                        </p:tgtEl>
                                      </p:cBhvr>
                                      <p:to x="100000" y="100000"/>
                                    </p:animScale>
                                    <p:animScale>
                                      <p:cBhvr>
                                        <p:cTn id="66" dur="26">
                                          <p:stCondLst>
                                            <p:cond delay="1312"/>
                                          </p:stCondLst>
                                        </p:cTn>
                                        <p:tgtEl>
                                          <p:spTgt spid="131075">
                                            <p:txEl>
                                              <p:pRg st="3" end="3"/>
                                            </p:txEl>
                                          </p:spTgt>
                                        </p:tgtEl>
                                      </p:cBhvr>
                                      <p:to x="100000" y="80000"/>
                                    </p:animScale>
                                    <p:animScale>
                                      <p:cBhvr>
                                        <p:cTn id="67" dur="166" decel="50000">
                                          <p:stCondLst>
                                            <p:cond delay="1338"/>
                                          </p:stCondLst>
                                        </p:cTn>
                                        <p:tgtEl>
                                          <p:spTgt spid="131075">
                                            <p:txEl>
                                              <p:pRg st="3" end="3"/>
                                            </p:txEl>
                                          </p:spTgt>
                                        </p:tgtEl>
                                      </p:cBhvr>
                                      <p:to x="100000" y="100000"/>
                                    </p:animScale>
                                    <p:animScale>
                                      <p:cBhvr>
                                        <p:cTn id="68" dur="26">
                                          <p:stCondLst>
                                            <p:cond delay="1642"/>
                                          </p:stCondLst>
                                        </p:cTn>
                                        <p:tgtEl>
                                          <p:spTgt spid="131075">
                                            <p:txEl>
                                              <p:pRg st="3" end="3"/>
                                            </p:txEl>
                                          </p:spTgt>
                                        </p:tgtEl>
                                      </p:cBhvr>
                                      <p:to x="100000" y="90000"/>
                                    </p:animScale>
                                    <p:animScale>
                                      <p:cBhvr>
                                        <p:cTn id="69" dur="166" decel="50000">
                                          <p:stCondLst>
                                            <p:cond delay="1668"/>
                                          </p:stCondLst>
                                        </p:cTn>
                                        <p:tgtEl>
                                          <p:spTgt spid="131075">
                                            <p:txEl>
                                              <p:pRg st="3" end="3"/>
                                            </p:txEl>
                                          </p:spTgt>
                                        </p:tgtEl>
                                      </p:cBhvr>
                                      <p:to x="100000" y="100000"/>
                                    </p:animScale>
                                    <p:animScale>
                                      <p:cBhvr>
                                        <p:cTn id="70" dur="26">
                                          <p:stCondLst>
                                            <p:cond delay="1808"/>
                                          </p:stCondLst>
                                        </p:cTn>
                                        <p:tgtEl>
                                          <p:spTgt spid="131075">
                                            <p:txEl>
                                              <p:pRg st="3" end="3"/>
                                            </p:txEl>
                                          </p:spTgt>
                                        </p:tgtEl>
                                      </p:cBhvr>
                                      <p:to x="100000" y="95000"/>
                                    </p:animScale>
                                    <p:animScale>
                                      <p:cBhvr>
                                        <p:cTn id="71" dur="166" decel="50000">
                                          <p:stCondLst>
                                            <p:cond delay="1834"/>
                                          </p:stCondLst>
                                        </p:cTn>
                                        <p:tgtEl>
                                          <p:spTgt spid="131075">
                                            <p:txEl>
                                              <p:pRg st="3" end="3"/>
                                            </p:txEl>
                                          </p:spTgt>
                                        </p:tgtEl>
                                      </p:cBhvr>
                                      <p:to x="100000" y="100000"/>
                                    </p:animScale>
                                  </p:childTnLst>
                                </p:cTn>
                              </p:par>
                            </p:childTnLst>
                          </p:cTn>
                        </p:par>
                        <p:par>
                          <p:cTn id="72" fill="hold" nodeType="afterGroup">
                            <p:stCondLst>
                              <p:cond delay="8000"/>
                            </p:stCondLst>
                            <p:childTnLst>
                              <p:par>
                                <p:cTn id="73" presetID="26" presetClass="entr" presetSubtype="0" fill="hold" grpId="0" nodeType="afterEffect">
                                  <p:stCondLst>
                                    <p:cond delay="0"/>
                                  </p:stCondLst>
                                  <p:childTnLst>
                                    <p:set>
                                      <p:cBhvr>
                                        <p:cTn id="74" dur="1" fill="hold">
                                          <p:stCondLst>
                                            <p:cond delay="0"/>
                                          </p:stCondLst>
                                        </p:cTn>
                                        <p:tgtEl>
                                          <p:spTgt spid="131075">
                                            <p:txEl>
                                              <p:pRg st="4" end="4"/>
                                            </p:txEl>
                                          </p:spTgt>
                                        </p:tgtEl>
                                        <p:attrNameLst>
                                          <p:attrName>style.visibility</p:attrName>
                                        </p:attrNameLst>
                                      </p:cBhvr>
                                      <p:to>
                                        <p:strVal val="visible"/>
                                      </p:to>
                                    </p:set>
                                    <p:animEffect transition="in" filter="wipe(down)">
                                      <p:cBhvr>
                                        <p:cTn id="75" dur="580">
                                          <p:stCondLst>
                                            <p:cond delay="0"/>
                                          </p:stCondLst>
                                        </p:cTn>
                                        <p:tgtEl>
                                          <p:spTgt spid="131075">
                                            <p:txEl>
                                              <p:pRg st="4" end="4"/>
                                            </p:txEl>
                                          </p:spTgt>
                                        </p:tgtEl>
                                      </p:cBhvr>
                                    </p:animEffect>
                                    <p:anim calcmode="lin" valueType="num">
                                      <p:cBhvr>
                                        <p:cTn id="76" dur="1822" tmFilter="0,0; 0.14,0.36; 0.43,0.73; 0.71,0.91; 1.0,1.0">
                                          <p:stCondLst>
                                            <p:cond delay="0"/>
                                          </p:stCondLst>
                                        </p:cTn>
                                        <p:tgtEl>
                                          <p:spTgt spid="131075">
                                            <p:txEl>
                                              <p:pRg st="4" end="4"/>
                                            </p:tx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31075">
                                            <p:txEl>
                                              <p:pRg st="4" end="4"/>
                                            </p:tx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31075">
                                            <p:txEl>
                                              <p:pRg st="4" end="4"/>
                                            </p:tx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31075">
                                            <p:txEl>
                                              <p:pRg st="4" end="4"/>
                                            </p:tx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31075">
                                            <p:txEl>
                                              <p:pRg st="4" end="4"/>
                                            </p:tx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131075">
                                            <p:txEl>
                                              <p:pRg st="4" end="4"/>
                                            </p:txEl>
                                          </p:spTgt>
                                        </p:tgtEl>
                                      </p:cBhvr>
                                      <p:to x="100000" y="60000"/>
                                    </p:animScale>
                                    <p:animScale>
                                      <p:cBhvr>
                                        <p:cTn id="82" dur="166" decel="50000">
                                          <p:stCondLst>
                                            <p:cond delay="676"/>
                                          </p:stCondLst>
                                        </p:cTn>
                                        <p:tgtEl>
                                          <p:spTgt spid="131075">
                                            <p:txEl>
                                              <p:pRg st="4" end="4"/>
                                            </p:txEl>
                                          </p:spTgt>
                                        </p:tgtEl>
                                      </p:cBhvr>
                                      <p:to x="100000" y="100000"/>
                                    </p:animScale>
                                    <p:animScale>
                                      <p:cBhvr>
                                        <p:cTn id="83" dur="26">
                                          <p:stCondLst>
                                            <p:cond delay="1312"/>
                                          </p:stCondLst>
                                        </p:cTn>
                                        <p:tgtEl>
                                          <p:spTgt spid="131075">
                                            <p:txEl>
                                              <p:pRg st="4" end="4"/>
                                            </p:txEl>
                                          </p:spTgt>
                                        </p:tgtEl>
                                      </p:cBhvr>
                                      <p:to x="100000" y="80000"/>
                                    </p:animScale>
                                    <p:animScale>
                                      <p:cBhvr>
                                        <p:cTn id="84" dur="166" decel="50000">
                                          <p:stCondLst>
                                            <p:cond delay="1338"/>
                                          </p:stCondLst>
                                        </p:cTn>
                                        <p:tgtEl>
                                          <p:spTgt spid="131075">
                                            <p:txEl>
                                              <p:pRg st="4" end="4"/>
                                            </p:txEl>
                                          </p:spTgt>
                                        </p:tgtEl>
                                      </p:cBhvr>
                                      <p:to x="100000" y="100000"/>
                                    </p:animScale>
                                    <p:animScale>
                                      <p:cBhvr>
                                        <p:cTn id="85" dur="26">
                                          <p:stCondLst>
                                            <p:cond delay="1642"/>
                                          </p:stCondLst>
                                        </p:cTn>
                                        <p:tgtEl>
                                          <p:spTgt spid="131075">
                                            <p:txEl>
                                              <p:pRg st="4" end="4"/>
                                            </p:txEl>
                                          </p:spTgt>
                                        </p:tgtEl>
                                      </p:cBhvr>
                                      <p:to x="100000" y="90000"/>
                                    </p:animScale>
                                    <p:animScale>
                                      <p:cBhvr>
                                        <p:cTn id="86" dur="166" decel="50000">
                                          <p:stCondLst>
                                            <p:cond delay="1668"/>
                                          </p:stCondLst>
                                        </p:cTn>
                                        <p:tgtEl>
                                          <p:spTgt spid="131075">
                                            <p:txEl>
                                              <p:pRg st="4" end="4"/>
                                            </p:txEl>
                                          </p:spTgt>
                                        </p:tgtEl>
                                      </p:cBhvr>
                                      <p:to x="100000" y="100000"/>
                                    </p:animScale>
                                    <p:animScale>
                                      <p:cBhvr>
                                        <p:cTn id="87" dur="26">
                                          <p:stCondLst>
                                            <p:cond delay="1808"/>
                                          </p:stCondLst>
                                        </p:cTn>
                                        <p:tgtEl>
                                          <p:spTgt spid="131075">
                                            <p:txEl>
                                              <p:pRg st="4" end="4"/>
                                            </p:txEl>
                                          </p:spTgt>
                                        </p:tgtEl>
                                      </p:cBhvr>
                                      <p:to x="100000" y="95000"/>
                                    </p:animScale>
                                    <p:animScale>
                                      <p:cBhvr>
                                        <p:cTn id="88" dur="166" decel="50000">
                                          <p:stCondLst>
                                            <p:cond delay="1834"/>
                                          </p:stCondLst>
                                        </p:cTn>
                                        <p:tgtEl>
                                          <p:spTgt spid="131075">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611188" y="1098550"/>
            <a:ext cx="7993062" cy="458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790575" algn="l"/>
              </a:tabLst>
              <a:defRPr>
                <a:solidFill>
                  <a:schemeClr val="tx1"/>
                </a:solidFill>
                <a:latin typeface="Arial" panose="020B0604020202020204" pitchFamily="34" charset="0"/>
                <a:cs typeface="Arial" panose="020B0604020202020204" pitchFamily="34" charset="0"/>
              </a:defRPr>
            </a:lvl1pPr>
            <a:lvl2pPr marL="742950" indent="-285750">
              <a:tabLst>
                <a:tab pos="790575" algn="l"/>
              </a:tabLst>
              <a:defRPr>
                <a:solidFill>
                  <a:schemeClr val="tx1"/>
                </a:solidFill>
                <a:latin typeface="Arial" panose="020B0604020202020204" pitchFamily="34" charset="0"/>
                <a:cs typeface="Arial" panose="020B0604020202020204" pitchFamily="34" charset="0"/>
              </a:defRPr>
            </a:lvl2pPr>
            <a:lvl3pPr marL="1143000" indent="-228600">
              <a:tabLst>
                <a:tab pos="790575" algn="l"/>
              </a:tabLst>
              <a:defRPr>
                <a:solidFill>
                  <a:schemeClr val="tx1"/>
                </a:solidFill>
                <a:latin typeface="Arial" panose="020B0604020202020204" pitchFamily="34" charset="0"/>
                <a:cs typeface="Arial" panose="020B0604020202020204" pitchFamily="34" charset="0"/>
              </a:defRPr>
            </a:lvl3pPr>
            <a:lvl4pPr marL="1600200" indent="-228600">
              <a:tabLst>
                <a:tab pos="790575" algn="l"/>
              </a:tabLst>
              <a:defRPr>
                <a:solidFill>
                  <a:schemeClr val="tx1"/>
                </a:solidFill>
                <a:latin typeface="Arial" panose="020B0604020202020204" pitchFamily="34" charset="0"/>
                <a:cs typeface="Arial" panose="020B0604020202020204" pitchFamily="34" charset="0"/>
              </a:defRPr>
            </a:lvl4pPr>
            <a:lvl5pPr marL="2057400" indent="-228600">
              <a:tabLst>
                <a:tab pos="790575"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790575"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790575"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790575"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790575" algn="l"/>
              </a:tabLs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100">
                <a:cs typeface=" Mitra" pitchFamily="2" charset="0"/>
              </a:rPr>
              <a:t>بالغ باشد بیشتر روش غنی سازی شغل را در ﭙﯿش خواهیم گرفت .</a:t>
            </a:r>
            <a:endParaRPr lang="en-US" altLang="en-US" sz="2100">
              <a:cs typeface=" Mitra" pitchFamily="2" charset="0"/>
            </a:endParaRPr>
          </a:p>
          <a:p>
            <a:pPr algn="r" rtl="1" eaLnBrk="1" hangingPunct="1"/>
            <a:r>
              <a:rPr lang="fa-IR" altLang="en-US" sz="2100">
                <a:cs typeface=" Mitra" pitchFamily="2" charset="0"/>
              </a:rPr>
              <a:t>۵- روش طراحی مشاغل به صورت چرخش شغلی : چرخش شغلی </a:t>
            </a:r>
            <a:r>
              <a:rPr lang="en-US" altLang="en-US" sz="2100">
                <a:cs typeface=" Mitra" pitchFamily="2" charset="0"/>
              </a:rPr>
              <a:t>Job rotation</a:t>
            </a:r>
            <a:r>
              <a:rPr lang="fa-IR" altLang="en-US" sz="2100">
                <a:cs typeface=" Mitra" pitchFamily="2" charset="0"/>
              </a:rPr>
              <a:t> به این مفهوم است که مشاغل به گونه ای طراحی شوند که امکان چرخش افراد وجود داشته باشد .چرخش شغلی می تواند بادو نیّت انجام شود : ١- خستگی مشاغل ویکنواختی وکسل کنندگی آن راکم کند مانند تعویض شعبۀ بانک</a:t>
            </a:r>
            <a:endParaRPr lang="en-US" altLang="en-US" sz="2100">
              <a:cs typeface=" Mitra" pitchFamily="2" charset="0"/>
            </a:endParaRPr>
          </a:p>
          <a:p>
            <a:pPr algn="r" rtl="1" eaLnBrk="1" hangingPunct="1"/>
            <a:r>
              <a:rPr lang="fa-IR" altLang="en-US" sz="2100">
                <a:cs typeface=" Mitra" pitchFamily="2" charset="0"/>
              </a:rPr>
              <a:t>	۲- توانائی های شاغل را افزایش دهد وبه تعبیری مسیر شغلی فرد را برای آینده ترسیم کند . مانند اینکه شغل فرد رادر بانک از تحویلداری به حسابداری تغییر دهد . در این نوع باید ظر فیت های شاغل را                                                           </a:t>
            </a:r>
            <a:endParaRPr lang="en-US" altLang="en-US" sz="2100">
              <a:cs typeface=" Mitra" pitchFamily="2" charset="0"/>
            </a:endParaRPr>
          </a:p>
          <a:p>
            <a:pPr algn="r" rtl="1" eaLnBrk="1" hangingPunct="1"/>
            <a:r>
              <a:rPr lang="fa-IR" altLang="en-US" sz="2100">
                <a:cs typeface=" Mitra" pitchFamily="2" charset="0"/>
              </a:rPr>
              <a:t>	به گو نه ای توسعه دهیم که توانایی اش برای بر عهده گرفتن مشا غل بیشتر شود .</a:t>
            </a:r>
            <a:endParaRPr lang="en-US" altLang="en-US" sz="2100">
              <a:cs typeface=" Mitra" pitchFamily="2" charset="0"/>
            </a:endParaRPr>
          </a:p>
          <a:p>
            <a:pPr algn="r" rtl="1" eaLnBrk="1" hangingPunct="1"/>
            <a:r>
              <a:rPr lang="fa-IR" altLang="en-US" sz="2100">
                <a:cs typeface=" Mitra" pitchFamily="2" charset="0"/>
              </a:rPr>
              <a:t>۶- روش طراحی شغل به شیوۀ مشا غل گروهی : درمشاغل گروهی </a:t>
            </a:r>
            <a:r>
              <a:rPr lang="en-US" altLang="en-US" sz="2100">
                <a:cs typeface=" Mitra" pitchFamily="2" charset="0"/>
              </a:rPr>
              <a:t>Job group </a:t>
            </a:r>
            <a:r>
              <a:rPr lang="fa-IR" altLang="en-US" sz="2100">
                <a:cs typeface=" Mitra" pitchFamily="2" charset="0"/>
              </a:rPr>
              <a:t>٬ هنگامی به این شیوه شغل طراحی میشود که همکاری ومشا رکت کارکنان برای انجام وظایف ضروری باشد . در این حالت مطلوب است به سراغ کار گروهی برویم . اگر وظایف سازمانی به گونه ای باشد که مشارکت افراد لازم باشد چاره ای جز کار گروهی نداریم مانند اتاق عمل . </a:t>
            </a:r>
          </a:p>
        </p:txBody>
      </p:sp>
      <p:grpSp>
        <p:nvGrpSpPr>
          <p:cNvPr id="37891" name="Group 8"/>
          <p:cNvGrpSpPr>
            <a:grpSpLocks/>
          </p:cNvGrpSpPr>
          <p:nvPr/>
        </p:nvGrpSpPr>
        <p:grpSpPr bwMode="auto">
          <a:xfrm>
            <a:off x="7812088" y="6308725"/>
            <a:ext cx="1331912" cy="549275"/>
            <a:chOff x="4921" y="3974"/>
            <a:chExt cx="839" cy="346"/>
          </a:xfrm>
        </p:grpSpPr>
        <p:sp>
          <p:nvSpPr>
            <p:cNvPr id="37892" name="AutoShape 9">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7893" name="AutoShape 10">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9700"/>
                                        </p:tgtEl>
                                        <p:attrNameLst>
                                          <p:attrName>style.visibility</p:attrName>
                                        </p:attrNameLst>
                                      </p:cBhvr>
                                      <p:to>
                                        <p:strVal val="visible"/>
                                      </p:to>
                                    </p:set>
                                    <p:animEffect transition="in" filter="diamond(in)">
                                      <p:cBhvr>
                                        <p:cTn id="7" dur="2000"/>
                                        <p:tgtEl>
                                          <p:spTgt spid="29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ChangeArrowheads="1"/>
          </p:cNvSpPr>
          <p:nvPr/>
        </p:nvSpPr>
        <p:spPr bwMode="auto">
          <a:xfrm>
            <a:off x="468313" y="908050"/>
            <a:ext cx="8064500" cy="511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790575" algn="l"/>
              </a:tabLst>
              <a:defRPr>
                <a:solidFill>
                  <a:schemeClr val="tx1"/>
                </a:solidFill>
                <a:latin typeface="Arial" panose="020B0604020202020204" pitchFamily="34" charset="0"/>
                <a:cs typeface="Arial" panose="020B0604020202020204" pitchFamily="34" charset="0"/>
              </a:defRPr>
            </a:lvl1pPr>
            <a:lvl2pPr marL="742950" indent="-285750">
              <a:tabLst>
                <a:tab pos="790575" algn="l"/>
              </a:tabLst>
              <a:defRPr>
                <a:solidFill>
                  <a:schemeClr val="tx1"/>
                </a:solidFill>
                <a:latin typeface="Arial" panose="020B0604020202020204" pitchFamily="34" charset="0"/>
                <a:cs typeface="Arial" panose="020B0604020202020204" pitchFamily="34" charset="0"/>
              </a:defRPr>
            </a:lvl2pPr>
            <a:lvl3pPr marL="1143000" indent="-228600">
              <a:tabLst>
                <a:tab pos="790575" algn="l"/>
              </a:tabLst>
              <a:defRPr>
                <a:solidFill>
                  <a:schemeClr val="tx1"/>
                </a:solidFill>
                <a:latin typeface="Arial" panose="020B0604020202020204" pitchFamily="34" charset="0"/>
                <a:cs typeface="Arial" panose="020B0604020202020204" pitchFamily="34" charset="0"/>
              </a:defRPr>
            </a:lvl3pPr>
            <a:lvl4pPr marL="1600200" indent="-228600">
              <a:tabLst>
                <a:tab pos="790575" algn="l"/>
              </a:tabLst>
              <a:defRPr>
                <a:solidFill>
                  <a:schemeClr val="tx1"/>
                </a:solidFill>
                <a:latin typeface="Arial" panose="020B0604020202020204" pitchFamily="34" charset="0"/>
                <a:cs typeface="Arial" panose="020B0604020202020204" pitchFamily="34" charset="0"/>
              </a:defRPr>
            </a:lvl4pPr>
            <a:lvl5pPr marL="2057400" indent="-228600">
              <a:tabLst>
                <a:tab pos="790575"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790575"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790575"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790575"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790575" algn="l"/>
              </a:tabLs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200">
                <a:cs typeface=" Mitra" pitchFamily="2" charset="0"/>
              </a:rPr>
              <a:t>گونه ای باشد که مشارکت افراد لازم باشد چاره ای جز کار گروهی نداریم مانند اتاق عمل . </a:t>
            </a:r>
            <a:endParaRPr lang="en-US" altLang="en-US" sz="2200">
              <a:cs typeface=" Mitra" pitchFamily="2" charset="0"/>
            </a:endParaRPr>
          </a:p>
          <a:p>
            <a:pPr algn="r" rtl="1" eaLnBrk="1" hangingPunct="1"/>
            <a:r>
              <a:rPr lang="fa-IR" altLang="en-US" sz="2200">
                <a:cs typeface=" Mitra" pitchFamily="2" charset="0"/>
              </a:rPr>
              <a:t>۷- روش سیستمی : در این روش اجزاوعناصر وعوامل شغل را می شناسیم وآنها را به گو نه ای در کنار هم قرار میدهیم که شغل هویّت پیدا کند وشاغل بتواند وظایف خود را انجام دهد .</a:t>
            </a:r>
            <a:endParaRPr lang="en-US" altLang="en-US" sz="2200">
              <a:cs typeface=" Mitra" pitchFamily="2" charset="0"/>
            </a:endParaRPr>
          </a:p>
          <a:p>
            <a:pPr algn="r" rtl="1" eaLnBrk="1" hangingPunct="1"/>
            <a:r>
              <a:rPr lang="fa-IR" altLang="en-US" sz="2200">
                <a:cs typeface=" Mitra" pitchFamily="2" charset="0"/>
              </a:rPr>
              <a:t>۸- روش مبتنی برروش ادراکی- حرکتی : در این حالت باید مشاغل را به گونهای طراحی کنیم که رابطۀ شغل یا شاغل را با محیط پیرامون او بهبود دهیم . به عبارت دیگر مشاغل به گونه ای طراحی شود که نرخ حوادث وسوانحی که ناشی از ابعاد ادراکی وحرکتی است کاهش یابد . سوانح ناشی از ابعاد حرکتی مانند پرسکارناچار است در وضعیتی باشد که دستهایش بیرون از دستگاه قرار گیرد وسوانح ناشی از ابعاد ادراکی مانند اینکه فرد نگرش مثبتی نسبت به کار خود نداشته باشد وقوای عاقله ی فرد درگیر مسائل دیگر شود در این حالت ادراک فرد با حرکت او موزون نیست .</a:t>
            </a:r>
            <a:endParaRPr lang="en-US" altLang="en-US" sz="2200">
              <a:cs typeface=" Mitra" pitchFamily="2" charset="0"/>
            </a:endParaRPr>
          </a:p>
          <a:p>
            <a:pPr algn="r" rtl="1" eaLnBrk="1" hangingPunct="1"/>
            <a:r>
              <a:rPr lang="fa-IR" altLang="en-US" sz="2200">
                <a:cs typeface=" Mitra" pitchFamily="2" charset="0"/>
              </a:rPr>
              <a:t>۹- روش ویژگی های شغل : برای آنکه مشاغل را طراحی کنیم باید مجمو عه ای از ویژگی ها را برای شغل طراحی کنیم که اگر این ویژگی ها باشد باید بررسی شود حالت روحی چه خواهد بود ونتیجه (پی آمد ) این حالت روحی چه خواهد شد . </a:t>
            </a:r>
          </a:p>
        </p:txBody>
      </p:sp>
      <p:grpSp>
        <p:nvGrpSpPr>
          <p:cNvPr id="38915" name="Group 8"/>
          <p:cNvGrpSpPr>
            <a:grpSpLocks/>
          </p:cNvGrpSpPr>
          <p:nvPr/>
        </p:nvGrpSpPr>
        <p:grpSpPr bwMode="auto">
          <a:xfrm>
            <a:off x="7812088" y="6308725"/>
            <a:ext cx="1331912" cy="549275"/>
            <a:chOff x="4921" y="3974"/>
            <a:chExt cx="839" cy="346"/>
          </a:xfrm>
        </p:grpSpPr>
        <p:sp>
          <p:nvSpPr>
            <p:cNvPr id="38916" name="AutoShape 9">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8917" name="AutoShape 10">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diamond(in)">
                                      <p:cBhvr>
                                        <p:cTn id="7" dur="2000"/>
                                        <p:tgtEl>
                                          <p:spTgt spid="30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ChangeArrowheads="1"/>
          </p:cNvSpPr>
          <p:nvPr/>
        </p:nvSpPr>
        <p:spPr bwMode="auto">
          <a:xfrm>
            <a:off x="684213" y="576263"/>
            <a:ext cx="8067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400">
                <a:solidFill>
                  <a:srgbClr val="FF0000"/>
                </a:solidFill>
                <a:cs typeface="Nasim" panose="00000700000000000000" pitchFamily="2" charset="-78"/>
              </a:rPr>
              <a:t>               ویژگیهای شغل          حالات روحی شغل                                          </a:t>
            </a:r>
          </a:p>
        </p:txBody>
      </p:sp>
      <p:sp>
        <p:nvSpPr>
          <p:cNvPr id="31749" name="Rectangle 5"/>
          <p:cNvSpPr>
            <a:spLocks noChangeArrowheads="1"/>
          </p:cNvSpPr>
          <p:nvPr/>
        </p:nvSpPr>
        <p:spPr bwMode="auto">
          <a:xfrm>
            <a:off x="395288" y="1308100"/>
            <a:ext cx="8201025" cy="2436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790575" algn="l"/>
              </a:tabLst>
              <a:defRPr>
                <a:solidFill>
                  <a:schemeClr val="tx1"/>
                </a:solidFill>
                <a:latin typeface="Arial" panose="020B0604020202020204" pitchFamily="34" charset="0"/>
                <a:cs typeface="Arial" panose="020B0604020202020204" pitchFamily="34" charset="0"/>
              </a:defRPr>
            </a:lvl1pPr>
            <a:lvl2pPr marL="742950" indent="-285750">
              <a:tabLst>
                <a:tab pos="790575" algn="l"/>
              </a:tabLst>
              <a:defRPr>
                <a:solidFill>
                  <a:schemeClr val="tx1"/>
                </a:solidFill>
                <a:latin typeface="Arial" panose="020B0604020202020204" pitchFamily="34" charset="0"/>
                <a:cs typeface="Arial" panose="020B0604020202020204" pitchFamily="34" charset="0"/>
              </a:defRPr>
            </a:lvl2pPr>
            <a:lvl3pPr marL="1143000" indent="-228600">
              <a:tabLst>
                <a:tab pos="790575" algn="l"/>
              </a:tabLst>
              <a:defRPr>
                <a:solidFill>
                  <a:schemeClr val="tx1"/>
                </a:solidFill>
                <a:latin typeface="Arial" panose="020B0604020202020204" pitchFamily="34" charset="0"/>
                <a:cs typeface="Arial" panose="020B0604020202020204" pitchFamily="34" charset="0"/>
              </a:defRPr>
            </a:lvl3pPr>
            <a:lvl4pPr marL="1600200" indent="-228600">
              <a:tabLst>
                <a:tab pos="790575" algn="l"/>
              </a:tabLst>
              <a:defRPr>
                <a:solidFill>
                  <a:schemeClr val="tx1"/>
                </a:solidFill>
                <a:latin typeface="Arial" panose="020B0604020202020204" pitchFamily="34" charset="0"/>
                <a:cs typeface="Arial" panose="020B0604020202020204" pitchFamily="34" charset="0"/>
              </a:defRPr>
            </a:lvl4pPr>
            <a:lvl5pPr marL="2057400" indent="-228600">
              <a:tabLst>
                <a:tab pos="790575"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790575"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790575"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790575"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790575" algn="l"/>
              </a:tabLs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200">
                <a:cs typeface=" Mitra" pitchFamily="2" charset="0"/>
              </a:rPr>
              <a:t>١- تنوّع در شغل(کسل کننده نباشد)</a:t>
            </a:r>
            <a:endParaRPr lang="en-US" altLang="en-US" sz="2200">
              <a:cs typeface=" Mitra" pitchFamily="2" charset="0"/>
            </a:endParaRPr>
          </a:p>
          <a:p>
            <a:pPr algn="r" rtl="1" eaLnBrk="1" hangingPunct="1"/>
            <a:r>
              <a:rPr lang="fa-IR" altLang="en-US" sz="2200">
                <a:cs typeface=" Mitra" pitchFamily="2" charset="0"/>
              </a:rPr>
              <a:t>	۲- اهمّیت شغل           احساس کاری یا شغلی مهم داشتن     افزایش انگیزه</a:t>
            </a:r>
            <a:endParaRPr lang="en-US" altLang="en-US" sz="2200">
              <a:cs typeface=" Mitra" pitchFamily="2" charset="0"/>
            </a:endParaRPr>
          </a:p>
          <a:p>
            <a:pPr algn="r" rtl="1" eaLnBrk="1" hangingPunct="1"/>
            <a:r>
              <a:rPr lang="fa-IR" altLang="en-US" sz="2200">
                <a:cs typeface=" Mitra" pitchFamily="2" charset="0"/>
              </a:rPr>
              <a:t>	۳- هویّت شغل(معنادار باشد)	</a:t>
            </a:r>
            <a:endParaRPr lang="en-US" altLang="en-US" sz="2200">
              <a:cs typeface=" Mitra" pitchFamily="2" charset="0"/>
            </a:endParaRPr>
          </a:p>
          <a:p>
            <a:pPr algn="r" rtl="1" eaLnBrk="1" hangingPunct="1"/>
            <a:r>
              <a:rPr lang="fa-IR" altLang="en-US" sz="2200">
                <a:cs typeface=" Mitra" pitchFamily="2" charset="0"/>
              </a:rPr>
              <a:t>	۴- استقلال در شغل آزادی عمل وحس مسئول بودن دربرابرشغل بهبود کیفیت زندگی کاری(</a:t>
            </a:r>
            <a:r>
              <a:rPr lang="en-US" altLang="en-US" sz="2200">
                <a:cs typeface=" Mitra" pitchFamily="2" charset="0"/>
              </a:rPr>
              <a:t>Q.W.L</a:t>
            </a:r>
            <a:r>
              <a:rPr lang="fa-IR" altLang="en-US" sz="2200">
                <a:cs typeface=" Mitra" pitchFamily="2" charset="0"/>
              </a:rPr>
              <a:t>)</a:t>
            </a:r>
            <a:endParaRPr lang="en-US" altLang="en-US" sz="2200">
              <a:cs typeface=" Mitra" pitchFamily="2" charset="0"/>
            </a:endParaRPr>
          </a:p>
          <a:p>
            <a:pPr algn="r" rtl="1" eaLnBrk="1" hangingPunct="1"/>
            <a:r>
              <a:rPr lang="fa-IR" altLang="en-US" sz="2200">
                <a:cs typeface=" Mitra" pitchFamily="2" charset="0"/>
              </a:rPr>
              <a:t>	۵- بازخورد در شغل اطّلاع از عملکرد کاهش غیبت ٬ استعفا وترک خدمت</a:t>
            </a:r>
            <a:endParaRPr lang="en-US" altLang="en-US" sz="2200">
              <a:cs typeface=" Mitra" pitchFamily="2" charset="0"/>
            </a:endParaRPr>
          </a:p>
          <a:p>
            <a:pPr algn="r" rtl="1" eaLnBrk="1" hangingPunct="1"/>
            <a:r>
              <a:rPr lang="fa-IR" altLang="en-US" sz="2200">
                <a:cs typeface=" Mitra" pitchFamily="2" charset="0"/>
              </a:rPr>
              <a:t>اگر بخواهیم توان انگیزشی شغلی را محاسبه کنیم می توان از فرمول زیر استفاده کرد:</a:t>
            </a:r>
          </a:p>
        </p:txBody>
      </p:sp>
      <p:sp>
        <p:nvSpPr>
          <p:cNvPr id="31750" name="Rectangle 6"/>
          <p:cNvSpPr>
            <a:spLocks noChangeArrowheads="1"/>
          </p:cNvSpPr>
          <p:nvPr/>
        </p:nvSpPr>
        <p:spPr bwMode="auto">
          <a:xfrm>
            <a:off x="468313" y="3816350"/>
            <a:ext cx="8207375" cy="109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5448300" algn="l"/>
                <a:tab pos="5781675" algn="l"/>
              </a:tabLst>
              <a:defRPr>
                <a:solidFill>
                  <a:schemeClr val="tx1"/>
                </a:solidFill>
                <a:latin typeface="Arial" panose="020B0604020202020204" pitchFamily="34" charset="0"/>
                <a:cs typeface="Arial" panose="020B0604020202020204" pitchFamily="34" charset="0"/>
              </a:defRPr>
            </a:lvl1pPr>
            <a:lvl2pPr marL="742950" indent="-285750">
              <a:tabLst>
                <a:tab pos="5448300" algn="l"/>
                <a:tab pos="5781675" algn="l"/>
              </a:tabLst>
              <a:defRPr>
                <a:solidFill>
                  <a:schemeClr val="tx1"/>
                </a:solidFill>
                <a:latin typeface="Arial" panose="020B0604020202020204" pitchFamily="34" charset="0"/>
                <a:cs typeface="Arial" panose="020B0604020202020204" pitchFamily="34" charset="0"/>
              </a:defRPr>
            </a:lvl2pPr>
            <a:lvl3pPr marL="1143000" indent="-228600">
              <a:tabLst>
                <a:tab pos="5448300" algn="l"/>
                <a:tab pos="5781675" algn="l"/>
              </a:tabLst>
              <a:defRPr>
                <a:solidFill>
                  <a:schemeClr val="tx1"/>
                </a:solidFill>
                <a:latin typeface="Arial" panose="020B0604020202020204" pitchFamily="34" charset="0"/>
                <a:cs typeface="Arial" panose="020B0604020202020204" pitchFamily="34" charset="0"/>
              </a:defRPr>
            </a:lvl3pPr>
            <a:lvl4pPr marL="1600200" indent="-228600">
              <a:tabLst>
                <a:tab pos="5448300" algn="l"/>
                <a:tab pos="5781675" algn="l"/>
              </a:tabLst>
              <a:defRPr>
                <a:solidFill>
                  <a:schemeClr val="tx1"/>
                </a:solidFill>
                <a:latin typeface="Arial" panose="020B0604020202020204" pitchFamily="34" charset="0"/>
                <a:cs typeface="Arial" panose="020B0604020202020204" pitchFamily="34" charset="0"/>
              </a:defRPr>
            </a:lvl4pPr>
            <a:lvl5pPr marL="2057400" indent="-228600">
              <a:tabLst>
                <a:tab pos="5448300" algn="l"/>
                <a:tab pos="5781675"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5448300" algn="l"/>
                <a:tab pos="5781675"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5448300" algn="l"/>
                <a:tab pos="5781675"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5448300" algn="l"/>
                <a:tab pos="5781675"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5448300" algn="l"/>
                <a:tab pos="5781675" algn="l"/>
              </a:tabLs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200">
                <a:cs typeface=" Mitra" pitchFamily="2" charset="0"/>
              </a:rPr>
              <a:t> تنوّع در شغل + اهمیّت شغل + هویّت شغل</a:t>
            </a:r>
            <a:endParaRPr lang="en-US" altLang="en-US" sz="2200">
              <a:cs typeface=" Mitra" pitchFamily="2" charset="0"/>
            </a:endParaRPr>
          </a:p>
          <a:p>
            <a:pPr algn="r" rtl="1" eaLnBrk="1" hangingPunct="1"/>
            <a:r>
              <a:rPr lang="fa-IR" altLang="en-US" sz="2200">
                <a:cs typeface=" Mitra" pitchFamily="2" charset="0"/>
              </a:rPr>
              <a:t>	    بازخورد درشغل×استقلال در شغل  ×3= توان انگیزشی یک شغل </a:t>
            </a:r>
            <a:endParaRPr lang="en-US" altLang="en-US" sz="2200">
              <a:cs typeface=" Mitra" pitchFamily="2" charset="0"/>
            </a:endParaRPr>
          </a:p>
          <a:p>
            <a:pPr algn="r" rtl="1" eaLnBrk="1" hangingPunct="1"/>
            <a:r>
              <a:rPr lang="fa-IR" altLang="en-US" sz="2200">
                <a:cs typeface=" Mitra" pitchFamily="2" charset="0"/>
              </a:rPr>
              <a:t>                           </a:t>
            </a:r>
          </a:p>
        </p:txBody>
      </p:sp>
      <p:grpSp>
        <p:nvGrpSpPr>
          <p:cNvPr id="39941" name="Group 10"/>
          <p:cNvGrpSpPr>
            <a:grpSpLocks/>
          </p:cNvGrpSpPr>
          <p:nvPr/>
        </p:nvGrpSpPr>
        <p:grpSpPr bwMode="auto">
          <a:xfrm>
            <a:off x="7812088" y="6308725"/>
            <a:ext cx="1331912" cy="549275"/>
            <a:chOff x="4921" y="3974"/>
            <a:chExt cx="839" cy="346"/>
          </a:xfrm>
        </p:grpSpPr>
        <p:sp>
          <p:nvSpPr>
            <p:cNvPr id="39942" name="AutoShape 11">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9943" name="AutoShape 12">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1748"/>
                                        </p:tgtEl>
                                        <p:attrNameLst>
                                          <p:attrName>style.visibility</p:attrName>
                                        </p:attrNameLst>
                                      </p:cBhvr>
                                      <p:to>
                                        <p:strVal val="visible"/>
                                      </p:to>
                                    </p:set>
                                    <p:animEffect transition="in" filter="blinds(horizontal)">
                                      <p:cBhvr>
                                        <p:cTn id="7" dur="500"/>
                                        <p:tgtEl>
                                          <p:spTgt spid="31748"/>
                                        </p:tgtEl>
                                      </p:cBhvr>
                                    </p:animEffect>
                                  </p:childTnLst>
                                </p:cTn>
                              </p:par>
                            </p:childTnLst>
                          </p:cTn>
                        </p:par>
                        <p:par>
                          <p:cTn id="8" fill="hold" nodeType="afterGroup">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31749"/>
                                        </p:tgtEl>
                                        <p:attrNameLst>
                                          <p:attrName>style.visibility</p:attrName>
                                        </p:attrNameLst>
                                      </p:cBhvr>
                                      <p:to>
                                        <p:strVal val="visible"/>
                                      </p:to>
                                    </p:set>
                                    <p:animEffect transition="in" filter="diamond(in)">
                                      <p:cBhvr>
                                        <p:cTn id="11" dur="2000"/>
                                        <p:tgtEl>
                                          <p:spTgt spid="31749"/>
                                        </p:tgtEl>
                                      </p:cBhvr>
                                    </p:animEffect>
                                  </p:childTnLst>
                                </p:cTn>
                              </p:par>
                            </p:childTnLst>
                          </p:cTn>
                        </p:par>
                        <p:par>
                          <p:cTn id="12" fill="hold" nodeType="afterGroup">
                            <p:stCondLst>
                              <p:cond delay="2500"/>
                            </p:stCondLst>
                            <p:childTnLst>
                              <p:par>
                                <p:cTn id="13" presetID="8" presetClass="entr" presetSubtype="16" fill="hold" grpId="0" nodeType="afterEffect">
                                  <p:stCondLst>
                                    <p:cond delay="0"/>
                                  </p:stCondLst>
                                  <p:childTnLst>
                                    <p:set>
                                      <p:cBhvr>
                                        <p:cTn id="14" dur="1" fill="hold">
                                          <p:stCondLst>
                                            <p:cond delay="0"/>
                                          </p:stCondLst>
                                        </p:cTn>
                                        <p:tgtEl>
                                          <p:spTgt spid="31750"/>
                                        </p:tgtEl>
                                        <p:attrNameLst>
                                          <p:attrName>style.visibility</p:attrName>
                                        </p:attrNameLst>
                                      </p:cBhvr>
                                      <p:to>
                                        <p:strVal val="visible"/>
                                      </p:to>
                                    </p:set>
                                    <p:animEffect transition="in" filter="diamond(in)">
                                      <p:cBhvr>
                                        <p:cTn id="15" dur="2000"/>
                                        <p:tgtEl>
                                          <p:spTgt spid="317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p:bldP spid="31749" grpId="0"/>
      <p:bldP spid="3175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ChangeArrowheads="1"/>
          </p:cNvSpPr>
          <p:nvPr/>
        </p:nvSpPr>
        <p:spPr bwMode="auto">
          <a:xfrm>
            <a:off x="611188" y="762000"/>
            <a:ext cx="8137525" cy="523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790575" algn="l"/>
              </a:tabLst>
              <a:defRPr>
                <a:solidFill>
                  <a:schemeClr val="tx1"/>
                </a:solidFill>
                <a:latin typeface="Arial" panose="020B0604020202020204" pitchFamily="34" charset="0"/>
                <a:cs typeface="Arial" panose="020B0604020202020204" pitchFamily="34" charset="0"/>
              </a:defRPr>
            </a:lvl1pPr>
            <a:lvl2pPr marL="742950" indent="-285750">
              <a:tabLst>
                <a:tab pos="790575" algn="l"/>
              </a:tabLst>
              <a:defRPr>
                <a:solidFill>
                  <a:schemeClr val="tx1"/>
                </a:solidFill>
                <a:latin typeface="Arial" panose="020B0604020202020204" pitchFamily="34" charset="0"/>
                <a:cs typeface="Arial" panose="020B0604020202020204" pitchFamily="34" charset="0"/>
              </a:defRPr>
            </a:lvl2pPr>
            <a:lvl3pPr marL="1143000" indent="-228600">
              <a:tabLst>
                <a:tab pos="790575" algn="l"/>
              </a:tabLst>
              <a:defRPr>
                <a:solidFill>
                  <a:schemeClr val="tx1"/>
                </a:solidFill>
                <a:latin typeface="Arial" panose="020B0604020202020204" pitchFamily="34" charset="0"/>
                <a:cs typeface="Arial" panose="020B0604020202020204" pitchFamily="34" charset="0"/>
              </a:defRPr>
            </a:lvl3pPr>
            <a:lvl4pPr marL="1600200" indent="-228600">
              <a:tabLst>
                <a:tab pos="790575" algn="l"/>
              </a:tabLst>
              <a:defRPr>
                <a:solidFill>
                  <a:schemeClr val="tx1"/>
                </a:solidFill>
                <a:latin typeface="Arial" panose="020B0604020202020204" pitchFamily="34" charset="0"/>
                <a:cs typeface="Arial" panose="020B0604020202020204" pitchFamily="34" charset="0"/>
              </a:defRPr>
            </a:lvl4pPr>
            <a:lvl5pPr marL="2057400" indent="-228600">
              <a:tabLst>
                <a:tab pos="790575"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790575"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790575"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790575"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790575" algn="l"/>
              </a:tabLs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200">
                <a:cs typeface=" Mitra" pitchFamily="2" charset="0"/>
              </a:rPr>
              <a:t>از فرمول بالا می توان فهمید کهاگر در یکی از سه مورد اهمّیت هویّت ویا تنوع کمبود وجود داشته باشد با دو مورد دیگر از این سه مورد می توان جبران کرد زیرا مجموع آنها مورد توجّه است . امّا اگر یکی از ذو مورد استقلال وبازخورد مشکلی داشته باشند قابل جبران نیست زیرا هر یک به تنهایی دارای اهمیّت فراوان است .	</a:t>
            </a:r>
            <a:endParaRPr lang="en-US" altLang="en-US" sz="2200">
              <a:cs typeface=" Mitra" pitchFamily="2" charset="0"/>
            </a:endParaRPr>
          </a:p>
          <a:p>
            <a:pPr algn="r" rtl="1" eaLnBrk="1" hangingPunct="1"/>
            <a:r>
              <a:rPr lang="fa-IR" altLang="en-US" sz="3000" b="1">
                <a:solidFill>
                  <a:srgbClr val="FF0000"/>
                </a:solidFill>
                <a:cs typeface="B Zar" panose="00000400000000000000" pitchFamily="2" charset="-78"/>
              </a:rPr>
              <a:t>الگوهای جدید طراحی شغل</a:t>
            </a:r>
            <a:endParaRPr lang="en-US" altLang="en-US" sz="3000" b="1">
              <a:solidFill>
                <a:srgbClr val="FF0000"/>
              </a:solidFill>
              <a:cs typeface="B Zar" panose="00000400000000000000" pitchFamily="2" charset="-78"/>
            </a:endParaRPr>
          </a:p>
          <a:p>
            <a:pPr algn="r" rtl="1" eaLnBrk="1" hangingPunct="1"/>
            <a:r>
              <a:rPr lang="fa-IR" altLang="en-US" sz="2200">
                <a:cs typeface=" Mitra" pitchFamily="2" charset="0"/>
              </a:rPr>
              <a:t>آنچه باعث شده این رویکردهای نوین در شغل مطرح شوند مهمترین آنها توسعۀ انفجاری تکنو لوژی به ویژه فن آوری اطلاعات وارتباطات (</a:t>
            </a:r>
            <a:r>
              <a:rPr lang="en-US" altLang="en-US" sz="2200">
                <a:cs typeface=" Mitra" pitchFamily="2" charset="0"/>
              </a:rPr>
              <a:t>I.C.T</a:t>
            </a:r>
            <a:r>
              <a:rPr lang="fa-IR" altLang="en-US" sz="2200">
                <a:cs typeface=" Mitra" pitchFamily="2" charset="0"/>
              </a:rPr>
              <a:t> ) است .این رویکردها تحت عنوان الگوهای  </a:t>
            </a:r>
            <a:r>
              <a:rPr lang="en-US" altLang="en-US" sz="2200">
                <a:cs typeface=" Mitra" pitchFamily="2" charset="0"/>
              </a:rPr>
              <a:t>Dejob</a:t>
            </a:r>
            <a:r>
              <a:rPr lang="fa-IR" altLang="en-US" sz="2200">
                <a:cs typeface=" Mitra" pitchFamily="2" charset="0"/>
              </a:rPr>
              <a:t> و </a:t>
            </a:r>
            <a:r>
              <a:rPr lang="en-US" altLang="en-US" sz="2200">
                <a:cs typeface=" Mitra" pitchFamily="2" charset="0"/>
              </a:rPr>
              <a:t>Jobless  </a:t>
            </a:r>
          </a:p>
          <a:p>
            <a:pPr algn="r" rtl="1" eaLnBrk="1" hangingPunct="1"/>
            <a:r>
              <a:rPr lang="fa-IR" altLang="en-US" sz="2200">
                <a:cs typeface=" Mitra" pitchFamily="2" charset="0"/>
              </a:rPr>
              <a:t>معروف هستند که معنای لغوی آنها بیکاری است اما در واقع یعنی آنقدر شغل فرد منعطف است که ساختار نداردکه ما به آن ساختار نام شغل گذاریم وبه آنها </a:t>
            </a:r>
            <a:r>
              <a:rPr lang="en-US" altLang="en-US" sz="2200">
                <a:cs typeface=" Mitra" pitchFamily="2" charset="0"/>
              </a:rPr>
              <a:t>Job portfolio </a:t>
            </a:r>
            <a:r>
              <a:rPr lang="fa-IR" altLang="en-US" sz="2200">
                <a:cs typeface=" Mitra" pitchFamily="2" charset="0"/>
              </a:rPr>
              <a:t> هم می نامند .این اصطلاح به این معناست که افراد٬ سبد شغلی دارند. به همین خاطر صحبت از ساعت کار شناور میشود واولین ﭙﯿامد این نوع الگواین است که ساختار سازمان را ﭙهن میکند .   </a:t>
            </a:r>
            <a:endParaRPr lang="en-US" altLang="en-US" sz="2200">
              <a:cs typeface=" Mitra" pitchFamily="2" charset="0"/>
            </a:endParaRPr>
          </a:p>
          <a:p>
            <a:pPr algn="r" rtl="1" eaLnBrk="1" hangingPunct="1"/>
            <a:r>
              <a:rPr lang="fa-IR" altLang="en-US" sz="2200">
                <a:cs typeface=" Mitra" pitchFamily="2" charset="0"/>
              </a:rPr>
              <a:t>نتیجه این بحث ها ایجاد صحبت در مورد ساختارهای جدید سازمانی شده است که به اصطلاح </a:t>
            </a:r>
            <a:r>
              <a:rPr lang="en-US" altLang="en-US" sz="2200">
                <a:cs typeface=" Mitra" pitchFamily="2" charset="0"/>
              </a:rPr>
              <a:t>Heterachy  </a:t>
            </a:r>
            <a:r>
              <a:rPr lang="fa-IR" altLang="en-US" sz="2200">
                <a:cs typeface=" Mitra" pitchFamily="2" charset="0"/>
              </a:rPr>
              <a:t>  گویند: </a:t>
            </a:r>
          </a:p>
        </p:txBody>
      </p:sp>
      <p:grpSp>
        <p:nvGrpSpPr>
          <p:cNvPr id="40963" name="Group 8"/>
          <p:cNvGrpSpPr>
            <a:grpSpLocks/>
          </p:cNvGrpSpPr>
          <p:nvPr/>
        </p:nvGrpSpPr>
        <p:grpSpPr bwMode="auto">
          <a:xfrm>
            <a:off x="7812088" y="6308725"/>
            <a:ext cx="1331912" cy="549275"/>
            <a:chOff x="4921" y="3974"/>
            <a:chExt cx="839" cy="346"/>
          </a:xfrm>
        </p:grpSpPr>
        <p:sp>
          <p:nvSpPr>
            <p:cNvPr id="40964" name="AutoShape 9">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40965" name="AutoShape 10">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diamond(in)">
                                      <p:cBhvr>
                                        <p:cTn id="7" dur="2000"/>
                                        <p:tgtEl>
                                          <p:spTgt spid="32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ChangeArrowheads="1"/>
          </p:cNvSpPr>
          <p:nvPr/>
        </p:nvSpPr>
        <p:spPr bwMode="auto">
          <a:xfrm>
            <a:off x="971550" y="609600"/>
            <a:ext cx="7632700" cy="554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790575" algn="l"/>
              </a:tabLst>
              <a:defRPr>
                <a:solidFill>
                  <a:schemeClr val="tx1"/>
                </a:solidFill>
                <a:latin typeface="Arial" panose="020B0604020202020204" pitchFamily="34" charset="0"/>
                <a:cs typeface="Arial" panose="020B0604020202020204" pitchFamily="34" charset="0"/>
              </a:defRPr>
            </a:lvl1pPr>
            <a:lvl2pPr marL="742950" indent="-285750">
              <a:tabLst>
                <a:tab pos="790575" algn="l"/>
              </a:tabLst>
              <a:defRPr>
                <a:solidFill>
                  <a:schemeClr val="tx1"/>
                </a:solidFill>
                <a:latin typeface="Arial" panose="020B0604020202020204" pitchFamily="34" charset="0"/>
                <a:cs typeface="Arial" panose="020B0604020202020204" pitchFamily="34" charset="0"/>
              </a:defRPr>
            </a:lvl2pPr>
            <a:lvl3pPr marL="1143000" indent="-228600">
              <a:tabLst>
                <a:tab pos="790575" algn="l"/>
              </a:tabLst>
              <a:defRPr>
                <a:solidFill>
                  <a:schemeClr val="tx1"/>
                </a:solidFill>
                <a:latin typeface="Arial" panose="020B0604020202020204" pitchFamily="34" charset="0"/>
                <a:cs typeface="Arial" panose="020B0604020202020204" pitchFamily="34" charset="0"/>
              </a:defRPr>
            </a:lvl3pPr>
            <a:lvl4pPr marL="1600200" indent="-228600">
              <a:tabLst>
                <a:tab pos="790575" algn="l"/>
              </a:tabLst>
              <a:defRPr>
                <a:solidFill>
                  <a:schemeClr val="tx1"/>
                </a:solidFill>
                <a:latin typeface="Arial" panose="020B0604020202020204" pitchFamily="34" charset="0"/>
                <a:cs typeface="Arial" panose="020B0604020202020204" pitchFamily="34" charset="0"/>
              </a:defRPr>
            </a:lvl4pPr>
            <a:lvl5pPr marL="2057400" indent="-228600">
              <a:tabLst>
                <a:tab pos="790575"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790575"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790575"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790575"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790575" algn="l"/>
              </a:tabLs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100">
                <a:cs typeface=" Mitra" pitchFamily="2" charset="0"/>
              </a:rPr>
              <a:t>١- سازمان های شبدری : این سازمان ها نقطۀ مقابل سازمان های کلمی هستند .در این سازمانها یک هسته وجود دارد وبقیۀ کارها از طریق ﭙﯿمانکاران بیرونی انجام می گیرد .         </a:t>
            </a:r>
          </a:p>
          <a:p>
            <a:pPr algn="r" rtl="1" eaLnBrk="1" hangingPunct="1"/>
            <a:r>
              <a:rPr lang="fa-IR" altLang="en-US" sz="2100">
                <a:cs typeface=" Mitra" pitchFamily="2" charset="0"/>
              </a:rPr>
              <a:t>٢- سازمان های دو ناتی : تمام مواد اصلی در داخل هستۀ مرکزی است که بسیار قوی می باشد بقیه بیرون از سازمان می باشد که در صورت لزوم از آنها استفاده می شود .   </a:t>
            </a:r>
            <a:endParaRPr lang="en-US" altLang="en-US" sz="2100">
              <a:cs typeface=" Mitra" pitchFamily="2" charset="0"/>
            </a:endParaRPr>
          </a:p>
          <a:p>
            <a:pPr algn="r" rtl="1" eaLnBrk="1" hangingPunct="1"/>
            <a:r>
              <a:rPr lang="fa-IR" altLang="en-US" sz="2100">
                <a:cs typeface=" Mitra" pitchFamily="2" charset="0"/>
              </a:rPr>
              <a:t>۳- سازمان های فدرال : مانند کشورهای فدرال که یک حکومت مر کزی ویک سری کشورها ی تابعه است می باشد .</a:t>
            </a:r>
            <a:endParaRPr lang="en-US" altLang="en-US" sz="2100">
              <a:cs typeface=" Mitra" pitchFamily="2" charset="0"/>
            </a:endParaRPr>
          </a:p>
          <a:p>
            <a:pPr algn="r" rtl="1" eaLnBrk="1" hangingPunct="1"/>
            <a:r>
              <a:rPr lang="fa-IR" altLang="en-US" sz="2100">
                <a:cs typeface=" Mitra" pitchFamily="2" charset="0"/>
              </a:rPr>
              <a:t>۴- سازمان های ضربانی : مانند مشاغل فصلی است که افراد در هر فصلی شغلی خاص دارند .</a:t>
            </a:r>
            <a:endParaRPr lang="en-US" altLang="en-US" sz="2100">
              <a:cs typeface=" Mitra" pitchFamily="2" charset="0"/>
            </a:endParaRPr>
          </a:p>
          <a:p>
            <a:pPr algn="r" rtl="1" eaLnBrk="1" hangingPunct="1"/>
            <a:r>
              <a:rPr lang="fa-IR" altLang="en-US" sz="2100">
                <a:cs typeface=" Mitra" pitchFamily="2" charset="0"/>
              </a:rPr>
              <a:t>۵- سازمان های مجازی : الگوهای نوین اجازه ی اجرای الگوهای سنتی را نمی دهد . سهم عمده ی این مسئله مربوط به بازار کسب وکار مجازی است . یعنی انسانها حتی روابط فردی راتحت تاثیرروابط کاری قرار می دهند .لایۀعمیق این مسله آن است که ﭙایۀ بسیاری از بنیانهای اجتماعی را بر هم می زند .یعنی بازار کسب وکار نه تنها روابط کاری بلکه روابط اجتماعی وخانوادگی را تحت تٲثیر قرار می دهد که همۀ اینها تحت عنوان فناوری اطلاعات صورت میگیرد واین مسئله موجب صرفه هزینه ومکان کمتر شده است .</a:t>
            </a:r>
          </a:p>
        </p:txBody>
      </p:sp>
      <p:grpSp>
        <p:nvGrpSpPr>
          <p:cNvPr id="41987" name="Group 8"/>
          <p:cNvGrpSpPr>
            <a:grpSpLocks/>
          </p:cNvGrpSpPr>
          <p:nvPr/>
        </p:nvGrpSpPr>
        <p:grpSpPr bwMode="auto">
          <a:xfrm>
            <a:off x="7812088" y="6308725"/>
            <a:ext cx="1331912" cy="549275"/>
            <a:chOff x="4921" y="3974"/>
            <a:chExt cx="839" cy="346"/>
          </a:xfrm>
        </p:grpSpPr>
        <p:sp>
          <p:nvSpPr>
            <p:cNvPr id="41988" name="AutoShape 9">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41989" name="AutoShape 10">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3796"/>
                                        </p:tgtEl>
                                        <p:attrNameLst>
                                          <p:attrName>style.visibility</p:attrName>
                                        </p:attrNameLst>
                                      </p:cBhvr>
                                      <p:to>
                                        <p:strVal val="visible"/>
                                      </p:to>
                                    </p:set>
                                    <p:animEffect transition="in" filter="diamond(in)">
                                      <p:cBhvr>
                                        <p:cTn id="7" dur="2000"/>
                                        <p:tgtEl>
                                          <p:spTgt spid="33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611188" y="647700"/>
            <a:ext cx="8064500"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1000125" algn="l"/>
              </a:tabLst>
              <a:defRPr>
                <a:solidFill>
                  <a:schemeClr val="tx1"/>
                </a:solidFill>
                <a:latin typeface="Arial" panose="020B0604020202020204" pitchFamily="34" charset="0"/>
                <a:cs typeface="Arial" panose="020B0604020202020204" pitchFamily="34" charset="0"/>
              </a:defRPr>
            </a:lvl1pPr>
            <a:lvl2pPr marL="742950" indent="-285750">
              <a:tabLst>
                <a:tab pos="1000125" algn="l"/>
              </a:tabLst>
              <a:defRPr>
                <a:solidFill>
                  <a:schemeClr val="tx1"/>
                </a:solidFill>
                <a:latin typeface="Arial" panose="020B0604020202020204" pitchFamily="34" charset="0"/>
                <a:cs typeface="Arial" panose="020B0604020202020204" pitchFamily="34" charset="0"/>
              </a:defRPr>
            </a:lvl2pPr>
            <a:lvl3pPr marL="1143000" indent="-228600">
              <a:tabLst>
                <a:tab pos="1000125" algn="l"/>
              </a:tabLst>
              <a:defRPr>
                <a:solidFill>
                  <a:schemeClr val="tx1"/>
                </a:solidFill>
                <a:latin typeface="Arial" panose="020B0604020202020204" pitchFamily="34" charset="0"/>
                <a:cs typeface="Arial" panose="020B0604020202020204" pitchFamily="34" charset="0"/>
              </a:defRPr>
            </a:lvl3pPr>
            <a:lvl4pPr marL="1600200" indent="-228600">
              <a:tabLst>
                <a:tab pos="1000125" algn="l"/>
              </a:tabLst>
              <a:defRPr>
                <a:solidFill>
                  <a:schemeClr val="tx1"/>
                </a:solidFill>
                <a:latin typeface="Arial" panose="020B0604020202020204" pitchFamily="34" charset="0"/>
                <a:cs typeface="Arial" panose="020B0604020202020204" pitchFamily="34" charset="0"/>
              </a:defRPr>
            </a:lvl4pPr>
            <a:lvl5pPr marL="2057400" indent="-228600">
              <a:tabLst>
                <a:tab pos="1000125"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400">
                <a:cs typeface=" Mitra" pitchFamily="2" charset="0"/>
              </a:rPr>
              <a:t>مبنای توسعه قرار داده شده. جوامع کنونی بیشتربه سمت کسب وکار مجازی حرکت میکنند وبرای رفتن به کسب وکارمجازی نیاز به منابع انسانی توسعه یافته داریم امّا متٲسفانه درکشورما اهمّیت منابع انسانی چندان که باید موردتوجّه قرارنمی گیرد واهمیّت مدیران به ترتیب زیراست:</a:t>
            </a:r>
            <a:endParaRPr lang="en-US" altLang="en-US" sz="2400">
              <a:cs typeface=" Mitra" pitchFamily="2" charset="0"/>
            </a:endParaRPr>
          </a:p>
          <a:p>
            <a:pPr algn="r" rtl="1" eaLnBrk="1" hangingPunct="1"/>
            <a:r>
              <a:rPr lang="fa-IR" altLang="en-US" sz="2400">
                <a:cs typeface=" Mitra" pitchFamily="2" charset="0"/>
              </a:rPr>
              <a:t>١- مدیر تولید    ۲- مدیر مالی       ۳- مدیر بازاریابی     ۴- مدیر منابع انسانی</a:t>
            </a:r>
            <a:endParaRPr lang="en-US" altLang="en-US" sz="2400">
              <a:cs typeface=" Mitra" pitchFamily="2" charset="0"/>
            </a:endParaRPr>
          </a:p>
          <a:p>
            <a:pPr algn="r" rtl="1" eaLnBrk="1" hangingPunct="1"/>
            <a:r>
              <a:rPr lang="fa-IR" altLang="en-US" sz="2400">
                <a:cs typeface=" Mitra" pitchFamily="2" charset="0"/>
              </a:rPr>
              <a:t>سطوح موردبحث مدیریت منابع انسانی به طور کلّی درجهان عبارتنداز: </a:t>
            </a:r>
            <a:endParaRPr lang="en-US" altLang="en-US" sz="2400">
              <a:cs typeface=" Mitra" pitchFamily="2" charset="0"/>
            </a:endParaRPr>
          </a:p>
          <a:p>
            <a:pPr algn="r" rtl="1" eaLnBrk="1" hangingPunct="1"/>
            <a:r>
              <a:rPr lang="fa-IR" altLang="en-US" sz="2400">
                <a:cs typeface=" Mitra" pitchFamily="2" charset="0"/>
              </a:rPr>
              <a:t>١- واحدسازمانی  ۲- سازمانی        ۳- ملّی                    ۴- بین اللملی            ۵- چند ملیّتی          ۶- جهانی</a:t>
            </a:r>
            <a:endParaRPr lang="en-US" altLang="en-US" sz="2400">
              <a:cs typeface=" Mitra" pitchFamily="2" charset="0"/>
            </a:endParaRPr>
          </a:p>
          <a:p>
            <a:pPr algn="r" rtl="1" eaLnBrk="1" hangingPunct="1"/>
            <a:r>
              <a:rPr lang="fa-IR" altLang="en-US" sz="2400">
                <a:cs typeface=" Mitra" pitchFamily="2" charset="0"/>
              </a:rPr>
              <a:t>استراتژیک ترین عامل برای توسعۀ کشورها منابع انسانی قلمداد میشود. درهمین زمینه دو بحث مطرح شده است : </a:t>
            </a:r>
            <a:endParaRPr lang="en-US" altLang="en-US" sz="2400">
              <a:cs typeface=" Mitra" pitchFamily="2" charset="0"/>
            </a:endParaRPr>
          </a:p>
          <a:p>
            <a:pPr algn="r" rtl="1" eaLnBrk="1" hangingPunct="1"/>
            <a:r>
              <a:rPr lang="fa-IR" altLang="en-US" sz="2400">
                <a:cs typeface=" Mitra" pitchFamily="2" charset="0"/>
              </a:rPr>
              <a:t>١- مدیریت منابع انسانی استراتژیک : نگاه بلندمدّت برای مدیریت کردن منابع انسانی در یک سازمان است .</a:t>
            </a:r>
            <a:endParaRPr lang="en-US" altLang="en-US" sz="2400">
              <a:cs typeface=" Mitra" pitchFamily="2" charset="0"/>
            </a:endParaRPr>
          </a:p>
          <a:p>
            <a:pPr algn="r" rtl="1" eaLnBrk="1" hangingPunct="1"/>
            <a:r>
              <a:rPr lang="fa-IR" altLang="en-US" sz="2400">
                <a:cs typeface=" Mitra" pitchFamily="2" charset="0"/>
              </a:rPr>
              <a:t>۲- مدیریت استراتژیک منابع انسانی : نگاه بلندمدّت برای مدیریت کردن منابع انسانی در یک کشور است .</a:t>
            </a:r>
          </a:p>
        </p:txBody>
      </p:sp>
      <p:grpSp>
        <p:nvGrpSpPr>
          <p:cNvPr id="6147" name="Group 5"/>
          <p:cNvGrpSpPr>
            <a:grpSpLocks/>
          </p:cNvGrpSpPr>
          <p:nvPr/>
        </p:nvGrpSpPr>
        <p:grpSpPr bwMode="auto">
          <a:xfrm>
            <a:off x="7812088" y="6308725"/>
            <a:ext cx="1331912" cy="549275"/>
            <a:chOff x="4921" y="3974"/>
            <a:chExt cx="839" cy="346"/>
          </a:xfrm>
        </p:grpSpPr>
        <p:sp>
          <p:nvSpPr>
            <p:cNvPr id="6148" name="AutoShape 6">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149" name="AutoShape 7">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p:cTn id="7" dur="1000" fill="hold"/>
                                        <p:tgtEl>
                                          <p:spTgt spid="4100"/>
                                        </p:tgtEl>
                                        <p:attrNameLst>
                                          <p:attrName>ppt_w</p:attrName>
                                        </p:attrNameLst>
                                      </p:cBhvr>
                                      <p:tavLst>
                                        <p:tav tm="0">
                                          <p:val>
                                            <p:strVal val="#ppt_w+.3"/>
                                          </p:val>
                                        </p:tav>
                                        <p:tav tm="100000">
                                          <p:val>
                                            <p:strVal val="#ppt_w"/>
                                          </p:val>
                                        </p:tav>
                                      </p:tavLst>
                                    </p:anim>
                                    <p:anim calcmode="lin" valueType="num">
                                      <p:cBhvr>
                                        <p:cTn id="8" dur="1000" fill="hold"/>
                                        <p:tgtEl>
                                          <p:spTgt spid="4100"/>
                                        </p:tgtEl>
                                        <p:attrNameLst>
                                          <p:attrName>ppt_h</p:attrName>
                                        </p:attrNameLst>
                                      </p:cBhvr>
                                      <p:tavLst>
                                        <p:tav tm="0">
                                          <p:val>
                                            <p:strVal val="#ppt_h"/>
                                          </p:val>
                                        </p:tav>
                                        <p:tav tm="100000">
                                          <p:val>
                                            <p:strVal val="#ppt_h"/>
                                          </p:val>
                                        </p:tav>
                                      </p:tavLst>
                                    </p:anim>
                                    <p:animEffect transition="in" filter="fade">
                                      <p:cBhvr>
                                        <p:cTn id="9" dur="10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ChangeArrowheads="1"/>
          </p:cNvSpPr>
          <p:nvPr/>
        </p:nvSpPr>
        <p:spPr bwMode="auto">
          <a:xfrm>
            <a:off x="539750" y="998538"/>
            <a:ext cx="7920038" cy="478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3095625" algn="l"/>
              </a:tabLst>
              <a:defRPr>
                <a:solidFill>
                  <a:schemeClr val="tx1"/>
                </a:solidFill>
                <a:latin typeface="Arial" panose="020B0604020202020204" pitchFamily="34" charset="0"/>
                <a:cs typeface="Arial" panose="020B0604020202020204" pitchFamily="34" charset="0"/>
              </a:defRPr>
            </a:lvl1pPr>
            <a:lvl2pPr marL="742950" indent="-285750">
              <a:tabLst>
                <a:tab pos="3095625" algn="l"/>
              </a:tabLst>
              <a:defRPr>
                <a:solidFill>
                  <a:schemeClr val="tx1"/>
                </a:solidFill>
                <a:latin typeface="Arial" panose="020B0604020202020204" pitchFamily="34" charset="0"/>
                <a:cs typeface="Arial" panose="020B0604020202020204" pitchFamily="34" charset="0"/>
              </a:defRPr>
            </a:lvl2pPr>
            <a:lvl3pPr marL="1143000" indent="-228600">
              <a:tabLst>
                <a:tab pos="3095625" algn="l"/>
              </a:tabLst>
              <a:defRPr>
                <a:solidFill>
                  <a:schemeClr val="tx1"/>
                </a:solidFill>
                <a:latin typeface="Arial" panose="020B0604020202020204" pitchFamily="34" charset="0"/>
                <a:cs typeface="Arial" panose="020B0604020202020204" pitchFamily="34" charset="0"/>
              </a:defRPr>
            </a:lvl3pPr>
            <a:lvl4pPr marL="1600200" indent="-228600">
              <a:tabLst>
                <a:tab pos="3095625" algn="l"/>
              </a:tabLst>
              <a:defRPr>
                <a:solidFill>
                  <a:schemeClr val="tx1"/>
                </a:solidFill>
                <a:latin typeface="Arial" panose="020B0604020202020204" pitchFamily="34" charset="0"/>
                <a:cs typeface="Arial" panose="020B0604020202020204" pitchFamily="34" charset="0"/>
              </a:defRPr>
            </a:lvl4pPr>
            <a:lvl5pPr marL="2057400" indent="-228600">
              <a:tabLst>
                <a:tab pos="3095625"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3095625"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3095625"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3095625"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3095625" algn="l"/>
              </a:tabLs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200">
                <a:cs typeface=" Mitra" pitchFamily="2" charset="0"/>
              </a:rPr>
              <a:t>۶- سازمان های حبابی</a:t>
            </a:r>
            <a:endParaRPr lang="en-US" altLang="en-US" sz="2200">
              <a:cs typeface=" Mitra" pitchFamily="2" charset="0"/>
            </a:endParaRPr>
          </a:p>
          <a:p>
            <a:pPr algn="r" rtl="1" eaLnBrk="1" hangingPunct="1"/>
            <a:r>
              <a:rPr lang="fa-IR" altLang="en-US" sz="2200">
                <a:cs typeface=" Mitra" pitchFamily="2" charset="0"/>
              </a:rPr>
              <a:t>۷- سازمان های </a:t>
            </a:r>
            <a:r>
              <a:rPr lang="en-US" altLang="en-US" sz="2200">
                <a:cs typeface=" Mitra" pitchFamily="2" charset="0"/>
              </a:rPr>
              <a:t>I</a:t>
            </a:r>
            <a:r>
              <a:rPr lang="fa-IR" altLang="en-US" sz="2200">
                <a:cs typeface=" Mitra" pitchFamily="2" charset="0"/>
              </a:rPr>
              <a:t>3 : مخفف</a:t>
            </a:r>
            <a:r>
              <a:rPr lang="en-US" altLang="en-US" sz="2200">
                <a:cs typeface=" Mitra" pitchFamily="2" charset="0"/>
              </a:rPr>
              <a:t> Idea , Intelligence, Information   </a:t>
            </a:r>
          </a:p>
          <a:p>
            <a:pPr algn="r" rtl="1" eaLnBrk="1" hangingPunct="1"/>
            <a:r>
              <a:rPr lang="fa-IR" altLang="en-US" sz="2200">
                <a:cs typeface=" Mitra" pitchFamily="2" charset="0"/>
              </a:rPr>
              <a:t>۸- سازمان های سلولی </a:t>
            </a:r>
            <a:endParaRPr lang="en-US" altLang="en-US" sz="2200">
              <a:cs typeface=" Mitra" pitchFamily="2" charset="0"/>
            </a:endParaRPr>
          </a:p>
          <a:p>
            <a:pPr algn="r" rtl="1" eaLnBrk="1" hangingPunct="1"/>
            <a:r>
              <a:rPr lang="fa-IR" altLang="en-US" sz="2200">
                <a:cs typeface=" Mitra" pitchFamily="2" charset="0"/>
              </a:rPr>
              <a:t>انسانهایی که در سازمانهایی مانند سازمانهای شبدری٬ دوناتی و فدرال مدیریت میکنند باسازمانهای سلسله مراتبی یکسان نیستند .</a:t>
            </a:r>
            <a:endParaRPr lang="en-US" altLang="en-US" sz="2200">
              <a:cs typeface=" Mitra" pitchFamily="2" charset="0"/>
            </a:endParaRPr>
          </a:p>
          <a:p>
            <a:pPr algn="r" rtl="1" eaLnBrk="1" hangingPunct="1"/>
            <a:r>
              <a:rPr lang="fa-IR" altLang="en-US" sz="2200">
                <a:cs typeface=" Mitra" pitchFamily="2" charset="0"/>
              </a:rPr>
              <a:t>در این رویکردها والگوهای جدید چند مختصات به وجود می آید: ١- سازمانها از سلسله مراتبی به سازمانهای تخت وﭙهن تغییر وضعیت داده اند .</a:t>
            </a:r>
            <a:endParaRPr lang="en-US" altLang="en-US" sz="2200">
              <a:cs typeface=" Mitra" pitchFamily="2" charset="0"/>
            </a:endParaRPr>
          </a:p>
          <a:p>
            <a:pPr algn="r" rtl="1" eaLnBrk="1" hangingPunct="1"/>
            <a:r>
              <a:rPr lang="fa-IR" altLang="en-US" sz="2200">
                <a:cs typeface=" Mitra" pitchFamily="2" charset="0"/>
              </a:rPr>
              <a:t>۲- الگو های جدید مشاغل ﭙﯿوند عمیقی با فن آوری اطلاعات وارتباطات دارند .</a:t>
            </a:r>
            <a:endParaRPr lang="en-US" altLang="en-US" sz="2200">
              <a:cs typeface=" Mitra" pitchFamily="2" charset="0"/>
            </a:endParaRPr>
          </a:p>
          <a:p>
            <a:pPr algn="r" rtl="1" eaLnBrk="1" hangingPunct="1"/>
            <a:r>
              <a:rPr lang="fa-IR" altLang="en-US" sz="2200">
                <a:cs typeface=" Mitra" pitchFamily="2" charset="0"/>
              </a:rPr>
              <a:t>۳- انسانهایی که در این الگوها به کار می ﭙردازند بیشتر نیروی کیفی وتخصصی هستند . </a:t>
            </a:r>
            <a:endParaRPr lang="en-US" altLang="en-US" sz="2200">
              <a:cs typeface=" Mitra" pitchFamily="2" charset="0"/>
            </a:endParaRPr>
          </a:p>
          <a:p>
            <a:pPr algn="r" rtl="1" eaLnBrk="1" hangingPunct="1"/>
            <a:r>
              <a:rPr lang="fa-IR" altLang="en-US" sz="2200">
                <a:cs typeface=" Mitra" pitchFamily="2" charset="0"/>
              </a:rPr>
              <a:t>۴- نظام مدیریت منابع انسانی اعمّ از جذب ٬ آموزش ٬ نگهداشت وبه کار گیزی نیروی انسانی کاملا با الگوهای سنتی متفاوت است .</a:t>
            </a:r>
          </a:p>
          <a:p>
            <a:pPr algn="r" rtl="1" eaLnBrk="1" hangingPunct="1"/>
            <a:br>
              <a:rPr lang="fa-IR" altLang="en-US" sz="2200">
                <a:cs typeface=" Mitra" pitchFamily="2" charset="0"/>
              </a:rPr>
            </a:br>
            <a:endParaRPr lang="fa-IR" altLang="en-US" sz="2200">
              <a:cs typeface=" Mitra" pitchFamily="2" charset="0"/>
            </a:endParaRPr>
          </a:p>
        </p:txBody>
      </p:sp>
      <p:grpSp>
        <p:nvGrpSpPr>
          <p:cNvPr id="43011" name="Group 11"/>
          <p:cNvGrpSpPr>
            <a:grpSpLocks/>
          </p:cNvGrpSpPr>
          <p:nvPr/>
        </p:nvGrpSpPr>
        <p:grpSpPr bwMode="auto">
          <a:xfrm>
            <a:off x="7812088" y="6308725"/>
            <a:ext cx="1331912" cy="549275"/>
            <a:chOff x="4921" y="3974"/>
            <a:chExt cx="839" cy="346"/>
          </a:xfrm>
        </p:grpSpPr>
        <p:sp>
          <p:nvSpPr>
            <p:cNvPr id="43012" name="AutoShape 12">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43013" name="AutoShape 13">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diamond(in)">
                                      <p:cBhvr>
                                        <p:cTn id="7" dur="20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ChangeArrowheads="1"/>
          </p:cNvSpPr>
          <p:nvPr/>
        </p:nvSpPr>
        <p:spPr bwMode="auto">
          <a:xfrm>
            <a:off x="250825" y="1198563"/>
            <a:ext cx="8424863" cy="417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3095625" algn="l"/>
              </a:tabLst>
              <a:defRPr>
                <a:solidFill>
                  <a:schemeClr val="tx1"/>
                </a:solidFill>
                <a:latin typeface="Arial" panose="020B0604020202020204" pitchFamily="34" charset="0"/>
                <a:cs typeface="Arial" panose="020B0604020202020204" pitchFamily="34" charset="0"/>
              </a:defRPr>
            </a:lvl1pPr>
            <a:lvl2pPr marL="742950" indent="-285750">
              <a:tabLst>
                <a:tab pos="3095625" algn="l"/>
              </a:tabLst>
              <a:defRPr>
                <a:solidFill>
                  <a:schemeClr val="tx1"/>
                </a:solidFill>
                <a:latin typeface="Arial" panose="020B0604020202020204" pitchFamily="34" charset="0"/>
                <a:cs typeface="Arial" panose="020B0604020202020204" pitchFamily="34" charset="0"/>
              </a:defRPr>
            </a:lvl2pPr>
            <a:lvl3pPr marL="1143000" indent="-228600">
              <a:tabLst>
                <a:tab pos="3095625" algn="l"/>
              </a:tabLst>
              <a:defRPr>
                <a:solidFill>
                  <a:schemeClr val="tx1"/>
                </a:solidFill>
                <a:latin typeface="Arial" panose="020B0604020202020204" pitchFamily="34" charset="0"/>
                <a:cs typeface="Arial" panose="020B0604020202020204" pitchFamily="34" charset="0"/>
              </a:defRPr>
            </a:lvl3pPr>
            <a:lvl4pPr marL="1600200" indent="-228600">
              <a:tabLst>
                <a:tab pos="3095625" algn="l"/>
              </a:tabLst>
              <a:defRPr>
                <a:solidFill>
                  <a:schemeClr val="tx1"/>
                </a:solidFill>
                <a:latin typeface="Arial" panose="020B0604020202020204" pitchFamily="34" charset="0"/>
                <a:cs typeface="Arial" panose="020B0604020202020204" pitchFamily="34" charset="0"/>
              </a:defRPr>
            </a:lvl4pPr>
            <a:lvl5pPr marL="2057400" indent="-228600">
              <a:tabLst>
                <a:tab pos="3095625"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3095625"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3095625"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3095625"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3095625" algn="l"/>
              </a:tabLs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4400">
                <a:solidFill>
                  <a:srgbClr val="FF0000"/>
                </a:solidFill>
                <a:cs typeface="Nasim" panose="00000700000000000000" pitchFamily="2" charset="-78"/>
              </a:rPr>
              <a:t>منابع و مأخذ :</a:t>
            </a:r>
            <a:endParaRPr lang="en-US" altLang="en-US" sz="4400">
              <a:solidFill>
                <a:srgbClr val="FF0000"/>
              </a:solidFill>
              <a:cs typeface="Nasim" panose="00000700000000000000" pitchFamily="2" charset="-78"/>
            </a:endParaRPr>
          </a:p>
          <a:p>
            <a:pPr algn="r" rtl="1" eaLnBrk="1" hangingPunct="1"/>
            <a:r>
              <a:rPr lang="fa-IR" altLang="en-US" sz="3200">
                <a:cs typeface=" Mitra" pitchFamily="2" charset="0"/>
              </a:rPr>
              <a:t>سایت اطلاع رسانی مدیرت پروژه ایران :</a:t>
            </a:r>
            <a:endParaRPr lang="en-US" altLang="en-US" sz="3200">
              <a:cs typeface=" Mitra" pitchFamily="2" charset="0"/>
            </a:endParaRPr>
          </a:p>
          <a:p>
            <a:pPr rtl="1" eaLnBrk="1" hangingPunct="1"/>
            <a:r>
              <a:rPr lang="en-US" altLang="en-US" sz="3200" b="1">
                <a:cs typeface=" Mitra" pitchFamily="2" charset="0"/>
              </a:rPr>
              <a:t>http://www.iranpm.com</a:t>
            </a:r>
            <a:r>
              <a:rPr lang="en-US" altLang="en-US" sz="3200">
                <a:cs typeface=" Mitra" pitchFamily="2" charset="0"/>
              </a:rPr>
              <a:t> </a:t>
            </a:r>
          </a:p>
          <a:p>
            <a:pPr algn="r" rtl="1" eaLnBrk="1" hangingPunct="1"/>
            <a:r>
              <a:rPr lang="fa-IR" altLang="en-US" sz="3200">
                <a:cs typeface=" Mitra" pitchFamily="2" charset="0"/>
              </a:rPr>
              <a:t>سایت اطلاع رسانی آفتاب :</a:t>
            </a:r>
            <a:endParaRPr lang="en-US" altLang="en-US" sz="3200">
              <a:cs typeface=" Mitra" pitchFamily="2" charset="0"/>
            </a:endParaRPr>
          </a:p>
          <a:p>
            <a:pPr rtl="1" eaLnBrk="1" hangingPunct="1"/>
            <a:r>
              <a:rPr lang="en-US" altLang="en-US" sz="3200" b="1">
                <a:cs typeface=" Mitra" pitchFamily="2" charset="0"/>
              </a:rPr>
              <a:t>www.aftab.ir </a:t>
            </a:r>
          </a:p>
          <a:p>
            <a:pPr algn="r" rtl="1" eaLnBrk="1" hangingPunct="1"/>
            <a:r>
              <a:rPr lang="fa-IR" altLang="en-US" sz="3200">
                <a:cs typeface=" Mitra" pitchFamily="2" charset="0"/>
              </a:rPr>
              <a:t>سایت اطلاع رسانی دانشنامه رشد :</a:t>
            </a:r>
            <a:endParaRPr lang="en-US" altLang="en-US" sz="3200">
              <a:cs typeface=" Mitra" pitchFamily="2" charset="0"/>
            </a:endParaRPr>
          </a:p>
          <a:p>
            <a:pPr rtl="1" eaLnBrk="1" hangingPunct="1"/>
            <a:r>
              <a:rPr lang="en-US" altLang="en-US" sz="3200" b="1">
                <a:cs typeface=" Mitra" pitchFamily="2" charset="0"/>
              </a:rPr>
              <a:t>www.daneshnameh.roshd.ir </a:t>
            </a:r>
          </a:p>
          <a:p>
            <a:pPr algn="r" rtl="1"/>
            <a:endParaRPr lang="en-US" altLang="en-US" sz="3200" b="1">
              <a:cs typeface=" Mitra" pitchFamily="2" charset="0"/>
            </a:endParaRPr>
          </a:p>
        </p:txBody>
      </p:sp>
      <p:grpSp>
        <p:nvGrpSpPr>
          <p:cNvPr id="44035" name="Group 11"/>
          <p:cNvGrpSpPr>
            <a:grpSpLocks/>
          </p:cNvGrpSpPr>
          <p:nvPr/>
        </p:nvGrpSpPr>
        <p:grpSpPr bwMode="auto">
          <a:xfrm>
            <a:off x="7812088" y="6308725"/>
            <a:ext cx="1331912" cy="549275"/>
            <a:chOff x="4921" y="3974"/>
            <a:chExt cx="839" cy="346"/>
          </a:xfrm>
        </p:grpSpPr>
        <p:sp>
          <p:nvSpPr>
            <p:cNvPr id="44036" name="AutoShape 12">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44037" name="AutoShape 13">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diamond(in)">
                                      <p:cBhvr>
                                        <p:cTn id="7" dur="2000"/>
                                        <p:tgtEl>
                                          <p:spTgt spid="35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ext Box 2"/>
          <p:cNvSpPr txBox="1">
            <a:spLocks noChangeArrowheads="1"/>
          </p:cNvSpPr>
          <p:nvPr/>
        </p:nvSpPr>
        <p:spPr bwMode="auto">
          <a:xfrm>
            <a:off x="250825" y="2133600"/>
            <a:ext cx="86423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fa-IR" altLang="en-US" sz="3600">
                <a:cs typeface="Jadid" panose="00000700000000000000" pitchFamily="2" charset="-78"/>
              </a:rPr>
              <a:t>با  تشكر  از  شما  دوستان كه  حوصله به خرج داده و  ما را همراهي نموديد</a:t>
            </a:r>
            <a:r>
              <a:rPr lang="fa-IR" altLang="en-US">
                <a:cs typeface="Jadid" panose="00000700000000000000" pitchFamily="2" charset="-78"/>
              </a:rPr>
              <a:t>  .</a:t>
            </a:r>
            <a:endParaRPr lang="en-US" altLang="en-US">
              <a:cs typeface="Jadid" panose="00000700000000000000" pitchFamily="2" charset="-78"/>
            </a:endParaRPr>
          </a:p>
        </p:txBody>
      </p:sp>
      <p:grpSp>
        <p:nvGrpSpPr>
          <p:cNvPr id="45059" name="Group 3"/>
          <p:cNvGrpSpPr>
            <a:grpSpLocks/>
          </p:cNvGrpSpPr>
          <p:nvPr/>
        </p:nvGrpSpPr>
        <p:grpSpPr bwMode="auto">
          <a:xfrm>
            <a:off x="7885113" y="6381750"/>
            <a:ext cx="1258887" cy="476250"/>
            <a:chOff x="4967" y="4020"/>
            <a:chExt cx="793" cy="300"/>
          </a:xfrm>
        </p:grpSpPr>
        <p:sp>
          <p:nvSpPr>
            <p:cNvPr id="45060" name="AutoShape 4">
              <a:hlinkClick r:id="" action="ppaction://hlinkshowjump?jump=nextslide" highlightClick="1"/>
            </p:cNvPr>
            <p:cNvSpPr>
              <a:spLocks noChangeArrowheads="1"/>
            </p:cNvSpPr>
            <p:nvPr/>
          </p:nvSpPr>
          <p:spPr bwMode="auto">
            <a:xfrm>
              <a:off x="5420" y="4020"/>
              <a:ext cx="340" cy="300"/>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45061" name="AutoShape 5">
              <a:hlinkClick r:id="" action="ppaction://hlinkshowjump?jump=previousslide" highlightClick="1"/>
            </p:cNvPr>
            <p:cNvSpPr>
              <a:spLocks noChangeArrowheads="1"/>
            </p:cNvSpPr>
            <p:nvPr/>
          </p:nvSpPr>
          <p:spPr bwMode="auto">
            <a:xfrm>
              <a:off x="4967" y="4020"/>
              <a:ext cx="339" cy="300"/>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4" fill="hold" nodeType="afterEffect">
                                  <p:stCondLst>
                                    <p:cond delay="0"/>
                                  </p:stCondLst>
                                  <p:childTnLst>
                                    <p:set>
                                      <p:cBhvr>
                                        <p:cTn id="6" dur="1" fill="hold">
                                          <p:stCondLst>
                                            <p:cond delay="0"/>
                                          </p:stCondLst>
                                        </p:cTn>
                                        <p:tgtEl>
                                          <p:spTgt spid="133122">
                                            <p:txEl>
                                              <p:pRg st="0" end="0"/>
                                            </p:txEl>
                                          </p:spTgt>
                                        </p:tgtEl>
                                        <p:attrNameLst>
                                          <p:attrName>style.visibility</p:attrName>
                                        </p:attrNameLst>
                                      </p:cBhvr>
                                      <p:to>
                                        <p:strVal val="visible"/>
                                      </p:to>
                                    </p:set>
                                    <p:anim calcmode="lin" valueType="num">
                                      <p:cBhvr additive="base">
                                        <p:cTn id="7" dur="5000" fill="hold"/>
                                        <p:tgtEl>
                                          <p:spTgt spid="133122">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13312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ext Box 2"/>
          <p:cNvSpPr txBox="1">
            <a:spLocks noChangeArrowheads="1"/>
          </p:cNvSpPr>
          <p:nvPr/>
        </p:nvSpPr>
        <p:spPr bwMode="auto">
          <a:xfrm>
            <a:off x="1187450" y="692150"/>
            <a:ext cx="5761038" cy="393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fa-IR" altLang="en-US" sz="25200" b="1"/>
              <a:t>پايان</a:t>
            </a:r>
            <a:r>
              <a:rPr lang="fa-IR" altLang="en-US"/>
              <a:t> </a:t>
            </a:r>
            <a:endParaRPr lang="en-US" altLang="en-US"/>
          </a:p>
        </p:txBody>
      </p:sp>
      <p:sp>
        <p:nvSpPr>
          <p:cNvPr id="46083" name="AutoShape 3">
            <a:hlinkClick r:id="" action="ppaction://hlinkshowjump?jump=previousslide" highlightClick="1"/>
          </p:cNvPr>
          <p:cNvSpPr>
            <a:spLocks noChangeArrowheads="1"/>
          </p:cNvSpPr>
          <p:nvPr/>
        </p:nvSpPr>
        <p:spPr bwMode="auto">
          <a:xfrm>
            <a:off x="7885113" y="6381750"/>
            <a:ext cx="538162" cy="476250"/>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Tree>
  </p:cSld>
  <p:clrMapOvr>
    <a:masterClrMapping/>
  </p:clrMapOvr>
  <p:transition spd="slow" advClick="0">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134146"/>
                                        </p:tgtEl>
                                        <p:attrNameLst>
                                          <p:attrName>style.visibility</p:attrName>
                                        </p:attrNameLst>
                                      </p:cBhvr>
                                      <p:to>
                                        <p:strVal val="visible"/>
                                      </p:to>
                                    </p:set>
                                    <p:animScale>
                                      <p:cBhvr>
                                        <p:cTn id="7" dur="2000" decel="50000" fill="hold">
                                          <p:stCondLst>
                                            <p:cond delay="0"/>
                                          </p:stCondLst>
                                        </p:cTn>
                                        <p:tgtEl>
                                          <p:spTgt spid="13414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134146"/>
                                        </p:tgtEl>
                                        <p:attrNameLst>
                                          <p:attrName>ppt_x</p:attrName>
                                          <p:attrName>ppt_y</p:attrName>
                                        </p:attrNameLst>
                                      </p:cBhvr>
                                    </p:animMotion>
                                    <p:animEffect transition="in" filter="fade">
                                      <p:cBhvr>
                                        <p:cTn id="9" dur="2000"/>
                                        <p:tgtEl>
                                          <p:spTgt spid="134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ChangeArrowheads="1"/>
          </p:cNvSpPr>
          <p:nvPr/>
        </p:nvSpPr>
        <p:spPr bwMode="auto">
          <a:xfrm>
            <a:off x="1811338" y="617538"/>
            <a:ext cx="64341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tabLst>
                <a:tab pos="1000125" algn="l"/>
              </a:tabLst>
              <a:defRPr>
                <a:solidFill>
                  <a:schemeClr val="tx1"/>
                </a:solidFill>
                <a:latin typeface="Arial" panose="020B0604020202020204" pitchFamily="34" charset="0"/>
                <a:cs typeface="Arial" panose="020B0604020202020204" pitchFamily="34" charset="0"/>
              </a:defRPr>
            </a:lvl1pPr>
            <a:lvl2pPr marL="742950" indent="-285750">
              <a:tabLst>
                <a:tab pos="1000125" algn="l"/>
              </a:tabLst>
              <a:defRPr>
                <a:solidFill>
                  <a:schemeClr val="tx1"/>
                </a:solidFill>
                <a:latin typeface="Arial" panose="020B0604020202020204" pitchFamily="34" charset="0"/>
                <a:cs typeface="Arial" panose="020B0604020202020204" pitchFamily="34" charset="0"/>
              </a:defRPr>
            </a:lvl2pPr>
            <a:lvl3pPr marL="1143000" indent="-228600">
              <a:tabLst>
                <a:tab pos="1000125" algn="l"/>
              </a:tabLst>
              <a:defRPr>
                <a:solidFill>
                  <a:schemeClr val="tx1"/>
                </a:solidFill>
                <a:latin typeface="Arial" panose="020B0604020202020204" pitchFamily="34" charset="0"/>
                <a:cs typeface="Arial" panose="020B0604020202020204" pitchFamily="34" charset="0"/>
              </a:defRPr>
            </a:lvl3pPr>
            <a:lvl4pPr marL="1600200" indent="-228600">
              <a:tabLst>
                <a:tab pos="1000125" algn="l"/>
              </a:tabLst>
              <a:defRPr>
                <a:solidFill>
                  <a:schemeClr val="tx1"/>
                </a:solidFill>
                <a:latin typeface="Arial" panose="020B0604020202020204" pitchFamily="34" charset="0"/>
                <a:cs typeface="Arial" panose="020B0604020202020204" pitchFamily="34" charset="0"/>
              </a:defRPr>
            </a:lvl4pPr>
            <a:lvl5pPr marL="2057400" indent="-228600">
              <a:tabLst>
                <a:tab pos="1000125"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800" b="1">
                <a:solidFill>
                  <a:srgbClr val="FF0000"/>
                </a:solidFill>
                <a:cs typeface="Nasim" panose="00000700000000000000" pitchFamily="2" charset="-78"/>
              </a:rPr>
              <a:t>تعاریف واهداف مدیریت منابع انسانی</a:t>
            </a:r>
          </a:p>
        </p:txBody>
      </p:sp>
      <p:sp>
        <p:nvSpPr>
          <p:cNvPr id="5127" name="Rectangle 7"/>
          <p:cNvSpPr>
            <a:spLocks noChangeArrowheads="1"/>
          </p:cNvSpPr>
          <p:nvPr/>
        </p:nvSpPr>
        <p:spPr bwMode="auto">
          <a:xfrm>
            <a:off x="611188" y="1162050"/>
            <a:ext cx="7775575" cy="511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1000125" algn="l"/>
              </a:tabLst>
              <a:defRPr>
                <a:solidFill>
                  <a:schemeClr val="tx1"/>
                </a:solidFill>
                <a:latin typeface="Arial" panose="020B0604020202020204" pitchFamily="34" charset="0"/>
                <a:cs typeface="Arial" panose="020B0604020202020204" pitchFamily="34" charset="0"/>
              </a:defRPr>
            </a:lvl1pPr>
            <a:lvl2pPr marL="742950" indent="-285750">
              <a:tabLst>
                <a:tab pos="1000125" algn="l"/>
              </a:tabLst>
              <a:defRPr>
                <a:solidFill>
                  <a:schemeClr val="tx1"/>
                </a:solidFill>
                <a:latin typeface="Arial" panose="020B0604020202020204" pitchFamily="34" charset="0"/>
                <a:cs typeface="Arial" panose="020B0604020202020204" pitchFamily="34" charset="0"/>
              </a:defRPr>
            </a:lvl2pPr>
            <a:lvl3pPr marL="1143000" indent="-228600">
              <a:tabLst>
                <a:tab pos="1000125" algn="l"/>
              </a:tabLst>
              <a:defRPr>
                <a:solidFill>
                  <a:schemeClr val="tx1"/>
                </a:solidFill>
                <a:latin typeface="Arial" panose="020B0604020202020204" pitchFamily="34" charset="0"/>
                <a:cs typeface="Arial" panose="020B0604020202020204" pitchFamily="34" charset="0"/>
              </a:defRPr>
            </a:lvl3pPr>
            <a:lvl4pPr marL="1600200" indent="-228600">
              <a:tabLst>
                <a:tab pos="1000125" algn="l"/>
              </a:tabLst>
              <a:defRPr>
                <a:solidFill>
                  <a:schemeClr val="tx1"/>
                </a:solidFill>
                <a:latin typeface="Arial" panose="020B0604020202020204" pitchFamily="34" charset="0"/>
                <a:cs typeface="Arial" panose="020B0604020202020204" pitchFamily="34" charset="0"/>
              </a:defRPr>
            </a:lvl4pPr>
            <a:lvl5pPr marL="2057400" indent="-228600">
              <a:tabLst>
                <a:tab pos="1000125"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200">
                <a:cs typeface=" Mitra" pitchFamily="2" charset="0"/>
              </a:rPr>
              <a:t>◄ مدیریت منابع انسانی : عبارت است ازجذب واستخدام آموزش وبهسازی به کارگیری وانتصاب ونگهداشت منابع انسانی درجهت تحقق اهداف سازمان .</a:t>
            </a:r>
            <a:endParaRPr lang="en-US" altLang="en-US" sz="2200">
              <a:cs typeface=" Mitra" pitchFamily="2" charset="0"/>
            </a:endParaRPr>
          </a:p>
          <a:p>
            <a:pPr algn="r" rtl="1" eaLnBrk="1" hangingPunct="1"/>
            <a:r>
              <a:rPr lang="fa-IR" altLang="en-US" sz="2200">
                <a:cs typeface=" Mitra" pitchFamily="2" charset="0"/>
              </a:rPr>
              <a:t>این چهارفرآیند فرآیندهای اساسی مدیریت منابع انسانی می باشند .</a:t>
            </a:r>
            <a:endParaRPr lang="en-US" altLang="en-US" sz="2200">
              <a:cs typeface=" Mitra" pitchFamily="2" charset="0"/>
            </a:endParaRPr>
          </a:p>
          <a:p>
            <a:pPr algn="r" rtl="1" eaLnBrk="1" hangingPunct="1"/>
            <a:r>
              <a:rPr lang="fa-IR" altLang="en-US" sz="2200">
                <a:cs typeface=" Mitra" pitchFamily="2" charset="0"/>
              </a:rPr>
              <a:t>درمدیریت منابع انسانی استراتژیک فرآیندهای اساسی باید با توّجه و نگاه به استراتژیهای سازمان صورت گیرد ومستقل ازاین استراتژیها عمل نشود .امّا درمدیریت استراتژیک منابع انسانی فرآیندهای اساسی با توّجه به استراتژیهای ملی تنظیم میگردد ودرواقع مقیاس بحث به سطح ملّی افزایش می یابد وساماندهی مدیریت منابع انسانی درسطح کلان قرارمی گیرد .</a:t>
            </a:r>
            <a:endParaRPr lang="en-US" altLang="en-US" sz="2200">
              <a:cs typeface=" Mitra" pitchFamily="2" charset="0"/>
            </a:endParaRPr>
          </a:p>
          <a:p>
            <a:pPr algn="r" rtl="1" eaLnBrk="1" hangingPunct="1"/>
            <a:r>
              <a:rPr lang="fa-IR" altLang="en-US" sz="2200">
                <a:cs typeface=" Mitra" pitchFamily="2" charset="0"/>
              </a:rPr>
              <a:t>◄ استراتژی : مجموعۀ اقدامات مهّم واساسی برای رسیدن به اهداف است  .</a:t>
            </a:r>
            <a:endParaRPr lang="en-US" altLang="en-US" sz="2200">
              <a:cs typeface=" Mitra" pitchFamily="2" charset="0"/>
            </a:endParaRPr>
          </a:p>
          <a:p>
            <a:pPr algn="r" rtl="1" eaLnBrk="1" hangingPunct="1"/>
            <a:r>
              <a:rPr lang="fa-IR" altLang="en-US" sz="2200">
                <a:cs typeface=" Mitra" pitchFamily="2" charset="0"/>
              </a:rPr>
              <a:t>مدیریت منابع انسانی استراتژیک ومدیریت استراتژیک منابع انسانی باهم مرتبط هستند و نمیتواننداز یکدیگر مستقل باشند در حقیقت اطلّاعات مدیریت استراتژیک منابع انسانی ورودی مدیریت منابع انسانی استراتژیک وخروجی دوّمی ورودی اوّلی است .موضوع بحث دراین درس درحد مدیریت منابع انسانی استراتژیک میباشد . تمام فعالیّتهای مدیریت منابع انسانی باید با توّجه به استراتژیهای سازمان انجام شود ودرغیراین صورت به شکست منجّر خواهد شد .</a:t>
            </a:r>
          </a:p>
        </p:txBody>
      </p:sp>
      <p:grpSp>
        <p:nvGrpSpPr>
          <p:cNvPr id="7172" name="Group 8"/>
          <p:cNvGrpSpPr>
            <a:grpSpLocks/>
          </p:cNvGrpSpPr>
          <p:nvPr/>
        </p:nvGrpSpPr>
        <p:grpSpPr bwMode="auto">
          <a:xfrm>
            <a:off x="7812088" y="6308725"/>
            <a:ext cx="1331912" cy="549275"/>
            <a:chOff x="4921" y="3974"/>
            <a:chExt cx="839" cy="346"/>
          </a:xfrm>
        </p:grpSpPr>
        <p:sp>
          <p:nvSpPr>
            <p:cNvPr id="7173" name="AutoShape 9">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174" name="AutoShape 10">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p:cTn id="7" dur="1000" decel="50000" fill="hold">
                                          <p:stCondLst>
                                            <p:cond delay="0"/>
                                          </p:stCondLst>
                                        </p:cTn>
                                        <p:tgtEl>
                                          <p:spTgt spid="5124"/>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5124"/>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5124"/>
                                        </p:tgtEl>
                                        <p:attrNameLst>
                                          <p:attrName>ppt_w</p:attrName>
                                        </p:attrNameLst>
                                      </p:cBhvr>
                                      <p:tavLst>
                                        <p:tav tm="0">
                                          <p:val>
                                            <p:strVal val="#ppt_w*.05"/>
                                          </p:val>
                                        </p:tav>
                                        <p:tav tm="100000">
                                          <p:val>
                                            <p:strVal val="#ppt_w"/>
                                          </p:val>
                                        </p:tav>
                                      </p:tavLst>
                                    </p:anim>
                                    <p:anim calcmode="lin" valueType="num">
                                      <p:cBhvr>
                                        <p:cTn id="10" dur="2000" fill="hold"/>
                                        <p:tgtEl>
                                          <p:spTgt spid="5124"/>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5124"/>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5124"/>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5124"/>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5124"/>
                                        </p:tgtEl>
                                      </p:cBhvr>
                                    </p:animEffect>
                                  </p:childTnLst>
                                </p:cTn>
                              </p:par>
                            </p:childTnLst>
                          </p:cTn>
                        </p:par>
                        <p:par>
                          <p:cTn id="15" fill="hold" nodeType="afterGroup">
                            <p:stCondLst>
                              <p:cond delay="2000"/>
                            </p:stCondLst>
                            <p:childTnLst>
                              <p:par>
                                <p:cTn id="16" presetID="50" presetClass="entr" presetSubtype="0" decel="100000" fill="hold" grpId="0" nodeType="afterEffect">
                                  <p:stCondLst>
                                    <p:cond delay="0"/>
                                  </p:stCondLst>
                                  <p:childTnLst>
                                    <p:set>
                                      <p:cBhvr>
                                        <p:cTn id="17" dur="1" fill="hold">
                                          <p:stCondLst>
                                            <p:cond delay="0"/>
                                          </p:stCondLst>
                                        </p:cTn>
                                        <p:tgtEl>
                                          <p:spTgt spid="5127"/>
                                        </p:tgtEl>
                                        <p:attrNameLst>
                                          <p:attrName>style.visibility</p:attrName>
                                        </p:attrNameLst>
                                      </p:cBhvr>
                                      <p:to>
                                        <p:strVal val="visible"/>
                                      </p:to>
                                    </p:set>
                                    <p:anim calcmode="lin" valueType="num">
                                      <p:cBhvr>
                                        <p:cTn id="18" dur="1000" fill="hold"/>
                                        <p:tgtEl>
                                          <p:spTgt spid="5127"/>
                                        </p:tgtEl>
                                        <p:attrNameLst>
                                          <p:attrName>ppt_w</p:attrName>
                                        </p:attrNameLst>
                                      </p:cBhvr>
                                      <p:tavLst>
                                        <p:tav tm="0">
                                          <p:val>
                                            <p:strVal val="#ppt_w+.3"/>
                                          </p:val>
                                        </p:tav>
                                        <p:tav tm="100000">
                                          <p:val>
                                            <p:strVal val="#ppt_w"/>
                                          </p:val>
                                        </p:tav>
                                      </p:tavLst>
                                    </p:anim>
                                    <p:anim calcmode="lin" valueType="num">
                                      <p:cBhvr>
                                        <p:cTn id="19" dur="1000" fill="hold"/>
                                        <p:tgtEl>
                                          <p:spTgt spid="5127"/>
                                        </p:tgtEl>
                                        <p:attrNameLst>
                                          <p:attrName>ppt_h</p:attrName>
                                        </p:attrNameLst>
                                      </p:cBhvr>
                                      <p:tavLst>
                                        <p:tav tm="0">
                                          <p:val>
                                            <p:strVal val="#ppt_h"/>
                                          </p:val>
                                        </p:tav>
                                        <p:tav tm="100000">
                                          <p:val>
                                            <p:strVal val="#ppt_h"/>
                                          </p:val>
                                        </p:tav>
                                      </p:tavLst>
                                    </p:anim>
                                    <p:animEffect transition="in" filter="fade">
                                      <p:cBhvr>
                                        <p:cTn id="20" dur="1000"/>
                                        <p:tgtEl>
                                          <p:spTgt spid="5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51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3743325" y="330200"/>
            <a:ext cx="49736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rtl="1">
              <a:tabLst>
                <a:tab pos="1000125" algn="l"/>
              </a:tabLst>
              <a:defRPr>
                <a:solidFill>
                  <a:schemeClr val="tx1"/>
                </a:solidFill>
                <a:latin typeface="Arial" panose="020B0604020202020204" pitchFamily="34" charset="0"/>
                <a:cs typeface="Arial" panose="020B0604020202020204" pitchFamily="34" charset="0"/>
              </a:defRPr>
            </a:lvl1pPr>
            <a:lvl2pPr algn="r" rtl="1">
              <a:tabLst>
                <a:tab pos="1000125" algn="l"/>
              </a:tabLst>
              <a:defRPr>
                <a:solidFill>
                  <a:schemeClr val="tx1"/>
                </a:solidFill>
                <a:latin typeface="Arial" panose="020B0604020202020204" pitchFamily="34" charset="0"/>
                <a:cs typeface="Arial" panose="020B0604020202020204" pitchFamily="34" charset="0"/>
              </a:defRPr>
            </a:lvl2pPr>
            <a:lvl3pPr algn="r" rtl="1">
              <a:tabLst>
                <a:tab pos="1000125" algn="l"/>
              </a:tabLst>
              <a:defRPr>
                <a:solidFill>
                  <a:schemeClr val="tx1"/>
                </a:solidFill>
                <a:latin typeface="Arial" panose="020B0604020202020204" pitchFamily="34" charset="0"/>
                <a:cs typeface="Arial" panose="020B0604020202020204" pitchFamily="34" charset="0"/>
              </a:defRPr>
            </a:lvl3pPr>
            <a:lvl4pPr algn="r" rtl="1">
              <a:tabLst>
                <a:tab pos="1000125" algn="l"/>
              </a:tabLst>
              <a:defRPr>
                <a:solidFill>
                  <a:schemeClr val="tx1"/>
                </a:solidFill>
                <a:latin typeface="Arial" panose="020B0604020202020204" pitchFamily="34" charset="0"/>
                <a:cs typeface="Arial" panose="020B0604020202020204" pitchFamily="34" charset="0"/>
              </a:defRPr>
            </a:lvl4pPr>
            <a:lvl5pPr algn="r" rtl="1">
              <a:tabLst>
                <a:tab pos="1000125" algn="l"/>
              </a:tabLst>
              <a:defRPr>
                <a:solidFill>
                  <a:schemeClr val="tx1"/>
                </a:solidFill>
                <a:latin typeface="Arial" panose="020B0604020202020204" pitchFamily="34" charset="0"/>
                <a:cs typeface="Arial" panose="020B0604020202020204" pitchFamily="34" charset="0"/>
              </a:defRPr>
            </a:lvl5pPr>
            <a:lvl6pPr algn="r" rtl="1" fontAlgn="base">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6pPr>
            <a:lvl7pPr algn="r" rtl="1" fontAlgn="base">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7pPr>
            <a:lvl8pPr algn="r" rtl="1" fontAlgn="base">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8pPr>
            <a:lvl9pPr algn="r" rtl="1" fontAlgn="base">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9pPr>
          </a:lstStyle>
          <a:p>
            <a:pPr eaLnBrk="1" hangingPunct="1">
              <a:defRPr/>
            </a:pPr>
            <a:r>
              <a:rPr lang="fa-IR" altLang="en-US" sz="2800">
                <a:solidFill>
                  <a:srgbClr val="FF0000"/>
                </a:solidFill>
                <a:cs typeface="Nasim" panose="00000700000000000000" pitchFamily="2" charset="-78"/>
              </a:rPr>
              <a:t>وظایف</a:t>
            </a:r>
            <a:r>
              <a:rPr lang="fa-IR" altLang="en-US" sz="280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cs typeface="Nasim" panose="00000700000000000000" pitchFamily="2" charset="-78"/>
              </a:rPr>
              <a:t> </a:t>
            </a:r>
            <a:r>
              <a:rPr lang="fa-IR" altLang="en-US" sz="2800">
                <a:solidFill>
                  <a:srgbClr val="FF0000"/>
                </a:solidFill>
                <a:cs typeface="Nasim" panose="00000700000000000000" pitchFamily="2" charset="-78"/>
              </a:rPr>
              <a:t>مدیریت منابع انسانی</a:t>
            </a:r>
          </a:p>
        </p:txBody>
      </p:sp>
      <p:sp>
        <p:nvSpPr>
          <p:cNvPr id="6149" name="Rectangle 5"/>
          <p:cNvSpPr>
            <a:spLocks noChangeArrowheads="1"/>
          </p:cNvSpPr>
          <p:nvPr/>
        </p:nvSpPr>
        <p:spPr bwMode="auto">
          <a:xfrm>
            <a:off x="468313" y="625475"/>
            <a:ext cx="8137525"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r" rtl="1">
              <a:tabLst>
                <a:tab pos="182563" algn="l"/>
                <a:tab pos="365125" algn="l"/>
                <a:tab pos="549275" algn="l"/>
                <a:tab pos="731838" algn="l"/>
                <a:tab pos="914400" algn="l"/>
                <a:tab pos="1096963" algn="l"/>
                <a:tab pos="1279525" algn="l"/>
                <a:tab pos="1463675" algn="l"/>
              </a:tabLst>
              <a:defRPr>
                <a:solidFill>
                  <a:schemeClr val="tx1"/>
                </a:solidFill>
                <a:latin typeface="Arial" panose="020B0604020202020204" pitchFamily="34" charset="0"/>
                <a:cs typeface="Arial" panose="020B0604020202020204" pitchFamily="34" charset="0"/>
              </a:defRPr>
            </a:lvl1pPr>
            <a:lvl2pPr algn="r" rtl="1">
              <a:tabLst>
                <a:tab pos="182563" algn="l"/>
                <a:tab pos="365125" algn="l"/>
                <a:tab pos="549275" algn="l"/>
                <a:tab pos="731838" algn="l"/>
                <a:tab pos="914400" algn="l"/>
                <a:tab pos="1096963" algn="l"/>
                <a:tab pos="1279525" algn="l"/>
                <a:tab pos="1463675" algn="l"/>
              </a:tabLst>
              <a:defRPr>
                <a:solidFill>
                  <a:schemeClr val="tx1"/>
                </a:solidFill>
                <a:latin typeface="Arial" panose="020B0604020202020204" pitchFamily="34" charset="0"/>
                <a:cs typeface="Arial" panose="020B0604020202020204" pitchFamily="34" charset="0"/>
              </a:defRPr>
            </a:lvl2pPr>
            <a:lvl3pPr algn="r" rtl="1">
              <a:tabLst>
                <a:tab pos="182563" algn="l"/>
                <a:tab pos="365125" algn="l"/>
                <a:tab pos="549275" algn="l"/>
                <a:tab pos="731838" algn="l"/>
                <a:tab pos="914400" algn="l"/>
                <a:tab pos="1096963" algn="l"/>
                <a:tab pos="1279525" algn="l"/>
                <a:tab pos="1463675" algn="l"/>
              </a:tabLst>
              <a:defRPr>
                <a:solidFill>
                  <a:schemeClr val="tx1"/>
                </a:solidFill>
                <a:latin typeface="Arial" panose="020B0604020202020204" pitchFamily="34" charset="0"/>
                <a:cs typeface="Arial" panose="020B0604020202020204" pitchFamily="34" charset="0"/>
              </a:defRPr>
            </a:lvl3pPr>
            <a:lvl4pPr algn="r" rtl="1">
              <a:tabLst>
                <a:tab pos="182563" algn="l"/>
                <a:tab pos="365125" algn="l"/>
                <a:tab pos="549275" algn="l"/>
                <a:tab pos="731838" algn="l"/>
                <a:tab pos="914400" algn="l"/>
                <a:tab pos="1096963" algn="l"/>
                <a:tab pos="1279525" algn="l"/>
                <a:tab pos="1463675" algn="l"/>
              </a:tabLst>
              <a:defRPr>
                <a:solidFill>
                  <a:schemeClr val="tx1"/>
                </a:solidFill>
                <a:latin typeface="Arial" panose="020B0604020202020204" pitchFamily="34" charset="0"/>
                <a:cs typeface="Arial" panose="020B0604020202020204" pitchFamily="34" charset="0"/>
              </a:defRPr>
            </a:lvl4pPr>
            <a:lvl5pPr algn="r" rtl="1">
              <a:tabLst>
                <a:tab pos="182563" algn="l"/>
                <a:tab pos="365125" algn="l"/>
                <a:tab pos="549275" algn="l"/>
                <a:tab pos="731838" algn="l"/>
                <a:tab pos="914400" algn="l"/>
                <a:tab pos="1096963" algn="l"/>
                <a:tab pos="1279525" algn="l"/>
                <a:tab pos="1463675" algn="l"/>
              </a:tabLst>
              <a:defRPr>
                <a:solidFill>
                  <a:schemeClr val="tx1"/>
                </a:solidFill>
                <a:latin typeface="Arial" panose="020B0604020202020204" pitchFamily="34" charset="0"/>
                <a:cs typeface="Arial" panose="020B0604020202020204" pitchFamily="34" charset="0"/>
              </a:defRPr>
            </a:lvl5pPr>
            <a:lvl6pPr algn="r" rtl="1" fontAlgn="base">
              <a:spcBef>
                <a:spcPct val="0"/>
              </a:spcBef>
              <a:spcAft>
                <a:spcPct val="0"/>
              </a:spcAft>
              <a:tabLst>
                <a:tab pos="182563" algn="l"/>
                <a:tab pos="365125" algn="l"/>
                <a:tab pos="549275" algn="l"/>
                <a:tab pos="731838" algn="l"/>
                <a:tab pos="914400" algn="l"/>
                <a:tab pos="1096963" algn="l"/>
                <a:tab pos="1279525" algn="l"/>
                <a:tab pos="1463675" algn="l"/>
              </a:tabLst>
              <a:defRPr>
                <a:solidFill>
                  <a:schemeClr val="tx1"/>
                </a:solidFill>
                <a:latin typeface="Arial" panose="020B0604020202020204" pitchFamily="34" charset="0"/>
                <a:cs typeface="Arial" panose="020B0604020202020204" pitchFamily="34" charset="0"/>
              </a:defRPr>
            </a:lvl6pPr>
            <a:lvl7pPr algn="r" rtl="1" fontAlgn="base">
              <a:spcBef>
                <a:spcPct val="0"/>
              </a:spcBef>
              <a:spcAft>
                <a:spcPct val="0"/>
              </a:spcAft>
              <a:tabLst>
                <a:tab pos="182563" algn="l"/>
                <a:tab pos="365125" algn="l"/>
                <a:tab pos="549275" algn="l"/>
                <a:tab pos="731838" algn="l"/>
                <a:tab pos="914400" algn="l"/>
                <a:tab pos="1096963" algn="l"/>
                <a:tab pos="1279525" algn="l"/>
                <a:tab pos="1463675" algn="l"/>
              </a:tabLst>
              <a:defRPr>
                <a:solidFill>
                  <a:schemeClr val="tx1"/>
                </a:solidFill>
                <a:latin typeface="Arial" panose="020B0604020202020204" pitchFamily="34" charset="0"/>
                <a:cs typeface="Arial" panose="020B0604020202020204" pitchFamily="34" charset="0"/>
              </a:defRPr>
            </a:lvl7pPr>
            <a:lvl8pPr algn="r" rtl="1" fontAlgn="base">
              <a:spcBef>
                <a:spcPct val="0"/>
              </a:spcBef>
              <a:spcAft>
                <a:spcPct val="0"/>
              </a:spcAft>
              <a:tabLst>
                <a:tab pos="182563" algn="l"/>
                <a:tab pos="365125" algn="l"/>
                <a:tab pos="549275" algn="l"/>
                <a:tab pos="731838" algn="l"/>
                <a:tab pos="914400" algn="l"/>
                <a:tab pos="1096963" algn="l"/>
                <a:tab pos="1279525" algn="l"/>
                <a:tab pos="1463675" algn="l"/>
              </a:tabLst>
              <a:defRPr>
                <a:solidFill>
                  <a:schemeClr val="tx1"/>
                </a:solidFill>
                <a:latin typeface="Arial" panose="020B0604020202020204" pitchFamily="34" charset="0"/>
                <a:cs typeface="Arial" panose="020B0604020202020204" pitchFamily="34" charset="0"/>
              </a:defRPr>
            </a:lvl8pPr>
            <a:lvl9pPr algn="r" rtl="1" fontAlgn="base">
              <a:spcBef>
                <a:spcPct val="0"/>
              </a:spcBef>
              <a:spcAft>
                <a:spcPct val="0"/>
              </a:spcAft>
              <a:tabLst>
                <a:tab pos="182563" algn="l"/>
                <a:tab pos="365125" algn="l"/>
                <a:tab pos="549275" algn="l"/>
                <a:tab pos="731838" algn="l"/>
                <a:tab pos="914400" algn="l"/>
                <a:tab pos="1096963" algn="l"/>
                <a:tab pos="1279525" algn="l"/>
                <a:tab pos="1463675" algn="l"/>
              </a:tabLst>
              <a:defRPr>
                <a:solidFill>
                  <a:schemeClr val="tx1"/>
                </a:solidFill>
                <a:latin typeface="Arial" panose="020B0604020202020204" pitchFamily="34" charset="0"/>
                <a:cs typeface="Arial" panose="020B0604020202020204" pitchFamily="34" charset="0"/>
              </a:defRPr>
            </a:lvl9pPr>
          </a:lstStyle>
          <a:p>
            <a:pPr eaLnBrk="1" hangingPunct="1">
              <a:defRPr/>
            </a:pPr>
            <a:r>
              <a:rPr lang="fa-IR" altLang="en-US" sz="2000">
                <a:cs typeface=" Mitra" pitchFamily="2" charset="0"/>
              </a:rPr>
              <a:t> </a:t>
            </a:r>
            <a:endParaRPr lang="en-US" altLang="en-US" sz="2000">
              <a:cs typeface=" Mitra" pitchFamily="2" charset="0"/>
            </a:endParaRPr>
          </a:p>
          <a:p>
            <a:pPr eaLnBrk="1" hangingPunct="1">
              <a:defRPr/>
            </a:pPr>
            <a:r>
              <a:rPr lang="fa-IR" altLang="en-US" sz="2000">
                <a:cs typeface=" Mitra" pitchFamily="2" charset="0"/>
              </a:rPr>
              <a:t>  این وظایف در قالب چرخه ای بنام چرخۀ مدیریت منابع انسانی معّرفی می گردند.( هرمدلی که در قالب </a:t>
            </a:r>
            <a:endParaRPr lang="en-US" altLang="en-US" sz="2000">
              <a:cs typeface=" Mitra" pitchFamily="2" charset="0"/>
            </a:endParaRPr>
          </a:p>
          <a:p>
            <a:pPr eaLnBrk="1" hangingPunct="1">
              <a:defRPr/>
            </a:pPr>
            <a:r>
              <a:rPr lang="fa-IR" altLang="en-US" sz="2000">
                <a:cs typeface=" Mitra" pitchFamily="2" charset="0"/>
              </a:rPr>
              <a:t>چرخه داده شود به این معناست که عناصر مدل نسبت به هم رجحان ندارند واگر هریک از اجزا نباشد چرخه ازهم گسسته میشود ومدیریت منابع انسانی نیز صورت نمی گیرد امّا در سلسله مراتب عناصر نسبت به هم رجحان والویّت دارند .)</a:t>
            </a:r>
            <a:endParaRPr lang="en-US" altLang="en-US" sz="2000">
              <a:cs typeface=" Mitra" pitchFamily="2" charset="0"/>
            </a:endParaRPr>
          </a:p>
          <a:p>
            <a:pPr eaLnBrk="1" hangingPunct="1">
              <a:defRPr/>
            </a:pPr>
            <a:r>
              <a:rPr lang="fa-IR" altLang="en-US" sz="2000">
                <a:cs typeface=" Mitra" pitchFamily="2" charset="0"/>
              </a:rPr>
              <a:t>◄ وظایف مدیر منابع انسانی  :  تجزیه وتحلیل شغل طراحی شغل وطبقه بندی مشاغل برنامه ریزی منابع انسانی  جذب واستخدام سیستم اطلاعات منابع انسانی تنظم روابط کار(روابط صنعتی) اجتماعی سازی ارزیابی عملکرد حقوق ودستمزد انضباط پژوهش در مشاغل نیروی انسانی ایمنی وبهداشت پاداش .</a:t>
            </a:r>
            <a:endParaRPr lang="en-US" altLang="en-US" sz="2000">
              <a:cs typeface=" Mitra" pitchFamily="2" charset="0"/>
            </a:endParaRPr>
          </a:p>
          <a:p>
            <a:pPr eaLnBrk="1" hangingPunct="1">
              <a:defRPr/>
            </a:pPr>
            <a:r>
              <a:rPr lang="fa-IR" altLang="en-US" sz="2000">
                <a:cs typeface=" Mitra" pitchFamily="2" charset="0"/>
              </a:rPr>
              <a:t>تمام فعالیّتهای مدیریت منابع انسانی برای رسیدن به اهداف زیر است :</a:t>
            </a:r>
            <a:endParaRPr lang="en-US" altLang="en-US" sz="2000">
              <a:cs typeface=" Mitra" pitchFamily="2" charset="0"/>
            </a:endParaRPr>
          </a:p>
          <a:p>
            <a:pPr eaLnBrk="1" hangingPunct="1">
              <a:defRPr/>
            </a:pPr>
            <a:r>
              <a:rPr lang="fa-IR" altLang="en-US" sz="2000">
                <a:cs typeface=" Mitra" pitchFamily="2" charset="0"/>
              </a:rPr>
              <a:t>بهره وری بیشتر</a:t>
            </a:r>
            <a:r>
              <a:rPr lang="en-US" altLang="en-US" sz="2000">
                <a:cs typeface=" Mitra" pitchFamily="2" charset="0"/>
              </a:rPr>
              <a:t>                                        Productivity    </a:t>
            </a:r>
          </a:p>
          <a:p>
            <a:pPr eaLnBrk="1" hangingPunct="1">
              <a:defRPr/>
            </a:pPr>
            <a:r>
              <a:rPr lang="fa-IR" altLang="en-US" sz="2000">
                <a:cs typeface=" Mitra" pitchFamily="2" charset="0"/>
              </a:rPr>
              <a:t>    برای تعریف بهره وری ابتدا باید با دو دو مفهوم کارآئی واثربخشی آشنا شویم .</a:t>
            </a:r>
            <a:endParaRPr lang="en-US" altLang="en-US" sz="2000">
              <a:cs typeface=" Mitra" pitchFamily="2" charset="0"/>
            </a:endParaRPr>
          </a:p>
          <a:p>
            <a:pPr eaLnBrk="1" hangingPunct="1">
              <a:defRPr/>
            </a:pPr>
            <a:r>
              <a:rPr lang="fa-IR" altLang="en-US" sz="2000">
                <a:cs typeface=" Mitra" pitchFamily="2" charset="0"/>
              </a:rPr>
              <a:t>◄</a:t>
            </a:r>
            <a:r>
              <a:rPr lang="fa-IR" altLang="en-US" sz="200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cs typeface=" Mitra" pitchFamily="2" charset="0"/>
              </a:rPr>
              <a:t> </a:t>
            </a:r>
            <a:r>
              <a:rPr lang="fa-IR" altLang="en-US" sz="2000">
                <a:cs typeface=" Mitra" pitchFamily="2" charset="0"/>
              </a:rPr>
              <a:t>کارائی : نسبت ستاده به داده را گویند که برابر با مصرف بهینۀ منابع میباشد .</a:t>
            </a:r>
            <a:endParaRPr lang="en-US" altLang="en-US" sz="2000">
              <a:cs typeface=" Mitra" pitchFamily="2" charset="0"/>
            </a:endParaRPr>
          </a:p>
          <a:p>
            <a:pPr eaLnBrk="1" hangingPunct="1">
              <a:defRPr/>
            </a:pPr>
            <a:r>
              <a:rPr lang="fa-IR" altLang="en-US" sz="2000">
                <a:cs typeface=" Mitra" pitchFamily="2" charset="0"/>
              </a:rPr>
              <a:t>◄</a:t>
            </a:r>
            <a:r>
              <a:rPr lang="fa-IR" altLang="en-US" sz="200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cs typeface=" Mitra" pitchFamily="2" charset="0"/>
              </a:rPr>
              <a:t> </a:t>
            </a:r>
            <a:r>
              <a:rPr lang="fa-IR" altLang="en-US" sz="2000">
                <a:cs typeface=" Mitra" pitchFamily="2" charset="0"/>
              </a:rPr>
              <a:t>اثر بخشی : به معنای تحقّق اهداف سازمان است .</a:t>
            </a:r>
            <a:endParaRPr lang="en-US" altLang="en-US" sz="2000">
              <a:cs typeface=" Mitra" pitchFamily="2" charset="0"/>
            </a:endParaRPr>
          </a:p>
          <a:p>
            <a:pPr eaLnBrk="1" hangingPunct="1">
              <a:defRPr/>
            </a:pPr>
            <a:r>
              <a:rPr lang="fa-IR" altLang="en-US" sz="2000">
                <a:cs typeface=" Mitra" pitchFamily="2" charset="0"/>
              </a:rPr>
              <a:t>با ادغام این دو مفهوم چهار حالت بدست می آید که حالت چهار همان بهره وری می باشد . کارآمد و اثربخش (بهره وری) حالتی است که هم منابع درست مصرف شده وهم اهداف سازمان تحقّق یافته است .</a:t>
            </a:r>
            <a:endParaRPr lang="en-US" altLang="en-US" sz="2000">
              <a:cs typeface=" Mitra" pitchFamily="2" charset="0"/>
            </a:endParaRPr>
          </a:p>
        </p:txBody>
      </p:sp>
      <p:grpSp>
        <p:nvGrpSpPr>
          <p:cNvPr id="8196" name="Group 9"/>
          <p:cNvGrpSpPr>
            <a:grpSpLocks/>
          </p:cNvGrpSpPr>
          <p:nvPr/>
        </p:nvGrpSpPr>
        <p:grpSpPr bwMode="auto">
          <a:xfrm>
            <a:off x="7812088" y="6308725"/>
            <a:ext cx="1331912" cy="549275"/>
            <a:chOff x="4921" y="3974"/>
            <a:chExt cx="839" cy="346"/>
          </a:xfrm>
        </p:grpSpPr>
        <p:sp>
          <p:nvSpPr>
            <p:cNvPr id="8197" name="AutoShape 10">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198" name="AutoShape 11">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p:cTn id="7" dur="500" decel="50000" fill="hold">
                                          <p:stCondLst>
                                            <p:cond delay="0"/>
                                          </p:stCondLst>
                                        </p:cTn>
                                        <p:tgtEl>
                                          <p:spTgt spid="614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14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148"/>
                                        </p:tgtEl>
                                        <p:attrNameLst>
                                          <p:attrName>ppt_w</p:attrName>
                                        </p:attrNameLst>
                                      </p:cBhvr>
                                      <p:tavLst>
                                        <p:tav tm="0">
                                          <p:val>
                                            <p:strVal val="#ppt_w*.05"/>
                                          </p:val>
                                        </p:tav>
                                        <p:tav tm="100000">
                                          <p:val>
                                            <p:strVal val="#ppt_w"/>
                                          </p:val>
                                        </p:tav>
                                      </p:tavLst>
                                    </p:anim>
                                    <p:anim calcmode="lin" valueType="num">
                                      <p:cBhvr>
                                        <p:cTn id="10" dur="1000" fill="hold"/>
                                        <p:tgtEl>
                                          <p:spTgt spid="614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14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14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14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148"/>
                                        </p:tgtEl>
                                      </p:cBhvr>
                                    </p:animEffect>
                                  </p:childTnLst>
                                </p:cTn>
                              </p:par>
                            </p:childTnLst>
                          </p:cTn>
                        </p:par>
                        <p:par>
                          <p:cTn id="15" fill="hold" nodeType="afterGroup">
                            <p:stCondLst>
                              <p:cond delay="1000"/>
                            </p:stCondLst>
                            <p:childTnLst>
                              <p:par>
                                <p:cTn id="16" presetID="50" presetClass="entr" presetSubtype="0" decel="100000" fill="hold" grpId="0" nodeType="afterEffect">
                                  <p:stCondLst>
                                    <p:cond delay="0"/>
                                  </p:stCondLst>
                                  <p:childTnLst>
                                    <p:set>
                                      <p:cBhvr>
                                        <p:cTn id="17" dur="1" fill="hold">
                                          <p:stCondLst>
                                            <p:cond delay="0"/>
                                          </p:stCondLst>
                                        </p:cTn>
                                        <p:tgtEl>
                                          <p:spTgt spid="6149"/>
                                        </p:tgtEl>
                                        <p:attrNameLst>
                                          <p:attrName>style.visibility</p:attrName>
                                        </p:attrNameLst>
                                      </p:cBhvr>
                                      <p:to>
                                        <p:strVal val="visible"/>
                                      </p:to>
                                    </p:set>
                                    <p:anim calcmode="lin" valueType="num">
                                      <p:cBhvr>
                                        <p:cTn id="18" dur="1000" fill="hold"/>
                                        <p:tgtEl>
                                          <p:spTgt spid="6149"/>
                                        </p:tgtEl>
                                        <p:attrNameLst>
                                          <p:attrName>ppt_w</p:attrName>
                                        </p:attrNameLst>
                                      </p:cBhvr>
                                      <p:tavLst>
                                        <p:tav tm="0">
                                          <p:val>
                                            <p:strVal val="#ppt_w+.3"/>
                                          </p:val>
                                        </p:tav>
                                        <p:tav tm="100000">
                                          <p:val>
                                            <p:strVal val="#ppt_w"/>
                                          </p:val>
                                        </p:tav>
                                      </p:tavLst>
                                    </p:anim>
                                    <p:anim calcmode="lin" valueType="num">
                                      <p:cBhvr>
                                        <p:cTn id="19" dur="1000" fill="hold"/>
                                        <p:tgtEl>
                                          <p:spTgt spid="6149"/>
                                        </p:tgtEl>
                                        <p:attrNameLst>
                                          <p:attrName>ppt_h</p:attrName>
                                        </p:attrNameLst>
                                      </p:cBhvr>
                                      <p:tavLst>
                                        <p:tav tm="0">
                                          <p:val>
                                            <p:strVal val="#ppt_h"/>
                                          </p:val>
                                        </p:tav>
                                        <p:tav tm="100000">
                                          <p:val>
                                            <p:strVal val="#ppt_h"/>
                                          </p:val>
                                        </p:tav>
                                      </p:tavLst>
                                    </p:anim>
                                    <p:animEffect transition="in" filter="fade">
                                      <p:cBhvr>
                                        <p:cTn id="20" dur="10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Grp="1" noChangeArrowheads="1"/>
          </p:cNvSpPr>
          <p:nvPr>
            <p:ph type="body" idx="1"/>
          </p:nvPr>
        </p:nvSpPr>
        <p:spPr/>
        <p:txBody>
          <a:bodyPr/>
          <a:lstStyle/>
          <a:p>
            <a:pPr algn="r" rtl="1" eaLnBrk="1" hangingPunct="1"/>
            <a:r>
              <a:rPr lang="fa-IR" altLang="en-US" b="0">
                <a:solidFill>
                  <a:srgbClr val="FF0000"/>
                </a:solidFill>
                <a:cs typeface="Nasim" panose="00000700000000000000" pitchFamily="2" charset="-78"/>
              </a:rPr>
              <a:t>استراتزیهای بهره وری عبارتند از :</a:t>
            </a:r>
          </a:p>
          <a:p>
            <a:pPr algn="r" rtl="1" eaLnBrk="1" hangingPunct="1"/>
            <a:r>
              <a:rPr lang="fa-IR" altLang="en-US" b="0">
                <a:solidFill>
                  <a:schemeClr val="tx1"/>
                </a:solidFill>
                <a:cs typeface=" Mitra" pitchFamily="2" charset="0"/>
              </a:rPr>
              <a:t> ١-  ورودی ثابت افزایش خروجی </a:t>
            </a:r>
            <a:endParaRPr lang="en-US" altLang="en-US" b="0">
              <a:solidFill>
                <a:schemeClr val="tx1"/>
              </a:solidFill>
              <a:cs typeface=" Mitra" pitchFamily="2" charset="0"/>
            </a:endParaRPr>
          </a:p>
          <a:p>
            <a:pPr algn="r" rtl="1" eaLnBrk="1" hangingPunct="1"/>
            <a:r>
              <a:rPr lang="fa-IR" altLang="en-US" b="0">
                <a:solidFill>
                  <a:schemeClr val="tx1"/>
                </a:solidFill>
                <a:cs typeface=" Mitra" pitchFamily="2" charset="0"/>
              </a:rPr>
              <a:t> </a:t>
            </a:r>
            <a:r>
              <a:rPr lang="ar-SA" altLang="en-US" b="0">
                <a:solidFill>
                  <a:schemeClr val="tx1"/>
                </a:solidFill>
                <a:cs typeface=" Mitra" pitchFamily="2" charset="0"/>
              </a:rPr>
              <a:t>٢- کاهش ورودی افزایش خروجی</a:t>
            </a:r>
            <a:endParaRPr lang="en-US" altLang="en-US" b="0">
              <a:solidFill>
                <a:schemeClr val="tx1"/>
              </a:solidFill>
              <a:cs typeface=" Mitra" pitchFamily="2" charset="0"/>
            </a:endParaRPr>
          </a:p>
          <a:p>
            <a:pPr algn="r" rtl="1" eaLnBrk="1" hangingPunct="1"/>
            <a:r>
              <a:rPr lang="ar-SA" altLang="en-US" b="0">
                <a:solidFill>
                  <a:schemeClr val="tx1"/>
                </a:solidFill>
                <a:cs typeface=" Mitra" pitchFamily="2" charset="0"/>
              </a:rPr>
              <a:t>٣- کاهش به نسبه بیشتر ورودی کاهش خروجی</a:t>
            </a:r>
            <a:endParaRPr lang="en-US" altLang="en-US" b="0">
              <a:solidFill>
                <a:schemeClr val="tx1"/>
              </a:solidFill>
              <a:cs typeface=" Mitra" pitchFamily="2" charset="0"/>
            </a:endParaRPr>
          </a:p>
          <a:p>
            <a:pPr algn="r" rtl="1" eaLnBrk="1" hangingPunct="1"/>
            <a:r>
              <a:rPr lang="ar-SA" altLang="en-US" b="0">
                <a:solidFill>
                  <a:schemeClr val="tx1"/>
                </a:solidFill>
                <a:cs typeface=" Mitra" pitchFamily="2" charset="0"/>
              </a:rPr>
              <a:t>٤- افزایش ورودی افزایش به نسبه بیشتر خروجی</a:t>
            </a:r>
            <a:endParaRPr lang="en-US" altLang="en-US" b="0">
              <a:solidFill>
                <a:schemeClr val="tx1"/>
              </a:solidFill>
              <a:cs typeface=" Mitra" pitchFamily="2" charset="0"/>
            </a:endParaRPr>
          </a:p>
          <a:p>
            <a:pPr algn="r" rtl="1" eaLnBrk="1" hangingPunct="1"/>
            <a:r>
              <a:rPr lang="ar-SA" altLang="en-US" b="0">
                <a:solidFill>
                  <a:schemeClr val="tx1"/>
                </a:solidFill>
                <a:cs typeface=" Mitra" pitchFamily="2" charset="0"/>
              </a:rPr>
              <a:t>٥- کاهش ورودی خروجی ثابت</a:t>
            </a:r>
          </a:p>
          <a:p>
            <a:pPr algn="r" rtl="1" eaLnBrk="1" hangingPunct="1"/>
            <a:endParaRPr lang="en-US" altLang="en-US">
              <a:cs typeface=" Mitra" pitchFamily="2" charset="0"/>
            </a:endParaRPr>
          </a:p>
        </p:txBody>
      </p:sp>
      <p:grpSp>
        <p:nvGrpSpPr>
          <p:cNvPr id="9219" name="Group 4"/>
          <p:cNvGrpSpPr>
            <a:grpSpLocks/>
          </p:cNvGrpSpPr>
          <p:nvPr/>
        </p:nvGrpSpPr>
        <p:grpSpPr bwMode="auto">
          <a:xfrm>
            <a:off x="7812088" y="6308725"/>
            <a:ext cx="1331912" cy="549275"/>
            <a:chOff x="4921" y="3974"/>
            <a:chExt cx="839" cy="346"/>
          </a:xfrm>
        </p:grpSpPr>
        <p:sp>
          <p:nvSpPr>
            <p:cNvPr id="9220" name="AutoShape 5">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221" name="AutoShape 6">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Effect transition="in" filter="circle(in)">
                                      <p:cBhvr>
                                        <p:cTn id="7" dur="2000"/>
                                        <p:tgtEl>
                                          <p:spTgt spid="124931">
                                            <p:txEl>
                                              <p:pRg st="0" end="0"/>
                                            </p:txEl>
                                          </p:spTgt>
                                        </p:tgtEl>
                                      </p:cBhvr>
                                    </p:animEffect>
                                  </p:childTnLst>
                                </p:cTn>
                              </p:par>
                            </p:childTnLst>
                          </p:cTn>
                        </p:par>
                        <p:par>
                          <p:cTn id="8" fill="hold" nodeType="afterGroup">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124931">
                                            <p:txEl>
                                              <p:pRg st="1" end="1"/>
                                            </p:txEl>
                                          </p:spTgt>
                                        </p:tgtEl>
                                        <p:attrNameLst>
                                          <p:attrName>style.visibility</p:attrName>
                                        </p:attrNameLst>
                                      </p:cBhvr>
                                      <p:to>
                                        <p:strVal val="visible"/>
                                      </p:to>
                                    </p:set>
                                    <p:animEffect transition="in" filter="circle(in)">
                                      <p:cBhvr>
                                        <p:cTn id="11" dur="2000"/>
                                        <p:tgtEl>
                                          <p:spTgt spid="124931">
                                            <p:txEl>
                                              <p:pRg st="1" end="1"/>
                                            </p:txEl>
                                          </p:spTgt>
                                        </p:tgtEl>
                                      </p:cBhvr>
                                    </p:animEffect>
                                  </p:childTnLst>
                                </p:cTn>
                              </p:par>
                            </p:childTnLst>
                          </p:cTn>
                        </p:par>
                        <p:par>
                          <p:cTn id="12" fill="hold" nodeType="afterGroup">
                            <p:stCondLst>
                              <p:cond delay="4000"/>
                            </p:stCondLst>
                            <p:childTnLst>
                              <p:par>
                                <p:cTn id="13" presetID="6" presetClass="entr" presetSubtype="16" fill="hold" grpId="0" nodeType="afterEffect">
                                  <p:stCondLst>
                                    <p:cond delay="0"/>
                                  </p:stCondLst>
                                  <p:childTnLst>
                                    <p:set>
                                      <p:cBhvr>
                                        <p:cTn id="14" dur="1" fill="hold">
                                          <p:stCondLst>
                                            <p:cond delay="0"/>
                                          </p:stCondLst>
                                        </p:cTn>
                                        <p:tgtEl>
                                          <p:spTgt spid="124931">
                                            <p:txEl>
                                              <p:pRg st="2" end="2"/>
                                            </p:txEl>
                                          </p:spTgt>
                                        </p:tgtEl>
                                        <p:attrNameLst>
                                          <p:attrName>style.visibility</p:attrName>
                                        </p:attrNameLst>
                                      </p:cBhvr>
                                      <p:to>
                                        <p:strVal val="visible"/>
                                      </p:to>
                                    </p:set>
                                    <p:animEffect transition="in" filter="circle(in)">
                                      <p:cBhvr>
                                        <p:cTn id="15" dur="2000"/>
                                        <p:tgtEl>
                                          <p:spTgt spid="124931">
                                            <p:txEl>
                                              <p:pRg st="2" end="2"/>
                                            </p:txEl>
                                          </p:spTgt>
                                        </p:tgtEl>
                                      </p:cBhvr>
                                    </p:animEffect>
                                  </p:childTnLst>
                                </p:cTn>
                              </p:par>
                            </p:childTnLst>
                          </p:cTn>
                        </p:par>
                        <p:par>
                          <p:cTn id="16" fill="hold" nodeType="afterGroup">
                            <p:stCondLst>
                              <p:cond delay="6000"/>
                            </p:stCondLst>
                            <p:childTnLst>
                              <p:par>
                                <p:cTn id="17" presetID="6" presetClass="entr" presetSubtype="16" fill="hold" grpId="0" nodeType="afterEffect">
                                  <p:stCondLst>
                                    <p:cond delay="0"/>
                                  </p:stCondLst>
                                  <p:childTnLst>
                                    <p:set>
                                      <p:cBhvr>
                                        <p:cTn id="18" dur="1" fill="hold">
                                          <p:stCondLst>
                                            <p:cond delay="0"/>
                                          </p:stCondLst>
                                        </p:cTn>
                                        <p:tgtEl>
                                          <p:spTgt spid="124931">
                                            <p:txEl>
                                              <p:pRg st="3" end="3"/>
                                            </p:txEl>
                                          </p:spTgt>
                                        </p:tgtEl>
                                        <p:attrNameLst>
                                          <p:attrName>style.visibility</p:attrName>
                                        </p:attrNameLst>
                                      </p:cBhvr>
                                      <p:to>
                                        <p:strVal val="visible"/>
                                      </p:to>
                                    </p:set>
                                    <p:animEffect transition="in" filter="circle(in)">
                                      <p:cBhvr>
                                        <p:cTn id="19" dur="2000"/>
                                        <p:tgtEl>
                                          <p:spTgt spid="124931">
                                            <p:txEl>
                                              <p:pRg st="3" end="3"/>
                                            </p:txEl>
                                          </p:spTgt>
                                        </p:tgtEl>
                                      </p:cBhvr>
                                    </p:animEffect>
                                  </p:childTnLst>
                                </p:cTn>
                              </p:par>
                            </p:childTnLst>
                          </p:cTn>
                        </p:par>
                        <p:par>
                          <p:cTn id="20" fill="hold" nodeType="afterGroup">
                            <p:stCondLst>
                              <p:cond delay="8000"/>
                            </p:stCondLst>
                            <p:childTnLst>
                              <p:par>
                                <p:cTn id="21" presetID="6" presetClass="entr" presetSubtype="16" fill="hold" grpId="0" nodeType="afterEffect">
                                  <p:stCondLst>
                                    <p:cond delay="0"/>
                                  </p:stCondLst>
                                  <p:childTnLst>
                                    <p:set>
                                      <p:cBhvr>
                                        <p:cTn id="22" dur="1" fill="hold">
                                          <p:stCondLst>
                                            <p:cond delay="0"/>
                                          </p:stCondLst>
                                        </p:cTn>
                                        <p:tgtEl>
                                          <p:spTgt spid="124931">
                                            <p:txEl>
                                              <p:pRg st="4" end="4"/>
                                            </p:txEl>
                                          </p:spTgt>
                                        </p:tgtEl>
                                        <p:attrNameLst>
                                          <p:attrName>style.visibility</p:attrName>
                                        </p:attrNameLst>
                                      </p:cBhvr>
                                      <p:to>
                                        <p:strVal val="visible"/>
                                      </p:to>
                                    </p:set>
                                    <p:animEffect transition="in" filter="circle(in)">
                                      <p:cBhvr>
                                        <p:cTn id="23" dur="2000"/>
                                        <p:tgtEl>
                                          <p:spTgt spid="124931">
                                            <p:txEl>
                                              <p:pRg st="4" end="4"/>
                                            </p:txEl>
                                          </p:spTgt>
                                        </p:tgtEl>
                                      </p:cBhvr>
                                    </p:animEffect>
                                  </p:childTnLst>
                                </p:cTn>
                              </p:par>
                            </p:childTnLst>
                          </p:cTn>
                        </p:par>
                        <p:par>
                          <p:cTn id="24" fill="hold" nodeType="afterGroup">
                            <p:stCondLst>
                              <p:cond delay="10000"/>
                            </p:stCondLst>
                            <p:childTnLst>
                              <p:par>
                                <p:cTn id="25" presetID="6" presetClass="entr" presetSubtype="16" fill="hold" grpId="0" nodeType="afterEffect">
                                  <p:stCondLst>
                                    <p:cond delay="0"/>
                                  </p:stCondLst>
                                  <p:childTnLst>
                                    <p:set>
                                      <p:cBhvr>
                                        <p:cTn id="26" dur="1" fill="hold">
                                          <p:stCondLst>
                                            <p:cond delay="0"/>
                                          </p:stCondLst>
                                        </p:cTn>
                                        <p:tgtEl>
                                          <p:spTgt spid="124931">
                                            <p:txEl>
                                              <p:pRg st="5" end="5"/>
                                            </p:txEl>
                                          </p:spTgt>
                                        </p:tgtEl>
                                        <p:attrNameLst>
                                          <p:attrName>style.visibility</p:attrName>
                                        </p:attrNameLst>
                                      </p:cBhvr>
                                      <p:to>
                                        <p:strVal val="visible"/>
                                      </p:to>
                                    </p:set>
                                    <p:animEffect transition="in" filter="circle(in)">
                                      <p:cBhvr>
                                        <p:cTn id="27" dur="2000"/>
                                        <p:tgtEl>
                                          <p:spTgt spid="1249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2513013" y="620713"/>
            <a:ext cx="62277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tabLst>
                <a:tab pos="4533900" algn="l"/>
                <a:tab pos="8886825" algn="l"/>
              </a:tabLst>
              <a:defRPr>
                <a:solidFill>
                  <a:schemeClr val="tx1"/>
                </a:solidFill>
                <a:latin typeface="Arial" panose="020B0604020202020204" pitchFamily="34" charset="0"/>
                <a:cs typeface="Arial" panose="020B0604020202020204" pitchFamily="34" charset="0"/>
              </a:defRPr>
            </a:lvl1pPr>
            <a:lvl2pPr marL="742950" indent="-285750">
              <a:tabLst>
                <a:tab pos="4533900" algn="l"/>
                <a:tab pos="8886825" algn="l"/>
              </a:tabLst>
              <a:defRPr>
                <a:solidFill>
                  <a:schemeClr val="tx1"/>
                </a:solidFill>
                <a:latin typeface="Arial" panose="020B0604020202020204" pitchFamily="34" charset="0"/>
                <a:cs typeface="Arial" panose="020B0604020202020204" pitchFamily="34" charset="0"/>
              </a:defRPr>
            </a:lvl2pPr>
            <a:lvl3pPr marL="1143000" indent="-228600">
              <a:tabLst>
                <a:tab pos="4533900" algn="l"/>
                <a:tab pos="8886825" algn="l"/>
              </a:tabLst>
              <a:defRPr>
                <a:solidFill>
                  <a:schemeClr val="tx1"/>
                </a:solidFill>
                <a:latin typeface="Arial" panose="020B0604020202020204" pitchFamily="34" charset="0"/>
                <a:cs typeface="Arial" panose="020B0604020202020204" pitchFamily="34" charset="0"/>
              </a:defRPr>
            </a:lvl3pPr>
            <a:lvl4pPr marL="1600200" indent="-228600">
              <a:tabLst>
                <a:tab pos="4533900" algn="l"/>
                <a:tab pos="8886825" algn="l"/>
              </a:tabLst>
              <a:defRPr>
                <a:solidFill>
                  <a:schemeClr val="tx1"/>
                </a:solidFill>
                <a:latin typeface="Arial" panose="020B0604020202020204" pitchFamily="34" charset="0"/>
                <a:cs typeface="Arial" panose="020B0604020202020204" pitchFamily="34" charset="0"/>
              </a:defRPr>
            </a:lvl4pPr>
            <a:lvl5pPr marL="2057400" indent="-228600">
              <a:tabLst>
                <a:tab pos="4533900" algn="l"/>
                <a:tab pos="8886825"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4533900" algn="l"/>
                <a:tab pos="8886825"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4533900" algn="l"/>
                <a:tab pos="8886825"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4533900" algn="l"/>
                <a:tab pos="8886825"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4533900" algn="l"/>
                <a:tab pos="8886825" algn="l"/>
              </a:tabLs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800">
                <a:solidFill>
                  <a:srgbClr val="FF0000"/>
                </a:solidFill>
                <a:cs typeface="Nasim" panose="00000700000000000000" pitchFamily="2" charset="-78"/>
              </a:rPr>
              <a:t>رضایت شغلی بیشتر</a:t>
            </a:r>
            <a:r>
              <a:rPr lang="en-US" altLang="en-US" sz="2800" b="1">
                <a:solidFill>
                  <a:srgbClr val="FF0000"/>
                </a:solidFill>
                <a:cs typeface="Nasim" panose="00000700000000000000" pitchFamily="2" charset="-78"/>
              </a:rPr>
              <a:t>Job satisfaction</a:t>
            </a:r>
            <a:r>
              <a:rPr lang="fa-IR" altLang="en-US" sz="2800">
                <a:solidFill>
                  <a:srgbClr val="FF0000"/>
                </a:solidFill>
                <a:cs typeface="Nasim" panose="00000700000000000000" pitchFamily="2" charset="-78"/>
              </a:rPr>
              <a:t>                                                                                                                     </a:t>
            </a:r>
          </a:p>
        </p:txBody>
      </p:sp>
      <p:sp>
        <p:nvSpPr>
          <p:cNvPr id="7173" name="Rectangle 5"/>
          <p:cNvSpPr>
            <a:spLocks noChangeArrowheads="1"/>
          </p:cNvSpPr>
          <p:nvPr/>
        </p:nvSpPr>
        <p:spPr bwMode="auto">
          <a:xfrm>
            <a:off x="3276600" y="1268413"/>
            <a:ext cx="55229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tabLst>
                <a:tab pos="1000125" algn="l"/>
              </a:tabLst>
              <a:defRPr>
                <a:solidFill>
                  <a:schemeClr val="tx1"/>
                </a:solidFill>
                <a:latin typeface="Arial" panose="020B0604020202020204" pitchFamily="34" charset="0"/>
                <a:cs typeface="Arial" panose="020B0604020202020204" pitchFamily="34" charset="0"/>
              </a:defRPr>
            </a:lvl1pPr>
            <a:lvl2pPr marL="742950" indent="-285750">
              <a:tabLst>
                <a:tab pos="1000125" algn="l"/>
              </a:tabLst>
              <a:defRPr>
                <a:solidFill>
                  <a:schemeClr val="tx1"/>
                </a:solidFill>
                <a:latin typeface="Arial" panose="020B0604020202020204" pitchFamily="34" charset="0"/>
                <a:cs typeface="Arial" panose="020B0604020202020204" pitchFamily="34" charset="0"/>
              </a:defRPr>
            </a:lvl2pPr>
            <a:lvl3pPr marL="1143000" indent="-228600">
              <a:tabLst>
                <a:tab pos="1000125" algn="l"/>
              </a:tabLst>
              <a:defRPr>
                <a:solidFill>
                  <a:schemeClr val="tx1"/>
                </a:solidFill>
                <a:latin typeface="Arial" panose="020B0604020202020204" pitchFamily="34" charset="0"/>
                <a:cs typeface="Arial" panose="020B0604020202020204" pitchFamily="34" charset="0"/>
              </a:defRPr>
            </a:lvl3pPr>
            <a:lvl4pPr marL="1600200" indent="-228600">
              <a:tabLst>
                <a:tab pos="1000125" algn="l"/>
              </a:tabLst>
              <a:defRPr>
                <a:solidFill>
                  <a:schemeClr val="tx1"/>
                </a:solidFill>
                <a:latin typeface="Arial" panose="020B0604020202020204" pitchFamily="34" charset="0"/>
                <a:cs typeface="Arial" panose="020B0604020202020204" pitchFamily="34" charset="0"/>
              </a:defRPr>
            </a:lvl4pPr>
            <a:lvl5pPr marL="2057400" indent="-228600">
              <a:tabLst>
                <a:tab pos="1000125"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800" b="1">
                <a:cs typeface="B Zar" panose="00000400000000000000" pitchFamily="2" charset="-78"/>
              </a:rPr>
              <a:t>     </a:t>
            </a:r>
            <a:r>
              <a:rPr lang="fa-IR" altLang="en-US" sz="2800" b="1">
                <a:solidFill>
                  <a:srgbClr val="333300"/>
                </a:solidFill>
                <a:cs typeface="B Zar" panose="00000400000000000000" pitchFamily="2" charset="-78"/>
              </a:rPr>
              <a:t>عوامل موثر بر رضایث شغلی عبارتند از</a:t>
            </a:r>
            <a:r>
              <a:rPr lang="fa-IR" altLang="en-US" sz="2800" b="1">
                <a:cs typeface="B Zar" panose="00000400000000000000" pitchFamily="2" charset="-78"/>
              </a:rPr>
              <a:t> :</a:t>
            </a:r>
          </a:p>
        </p:txBody>
      </p:sp>
      <p:sp>
        <p:nvSpPr>
          <p:cNvPr id="7174" name="Rectangle 6"/>
          <p:cNvSpPr>
            <a:spLocks noChangeArrowheads="1"/>
          </p:cNvSpPr>
          <p:nvPr/>
        </p:nvSpPr>
        <p:spPr bwMode="auto">
          <a:xfrm>
            <a:off x="971550" y="2249488"/>
            <a:ext cx="7416800" cy="210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1000125" algn="l"/>
              </a:tabLst>
              <a:defRPr>
                <a:solidFill>
                  <a:schemeClr val="tx1"/>
                </a:solidFill>
                <a:latin typeface="Arial" panose="020B0604020202020204" pitchFamily="34" charset="0"/>
                <a:cs typeface="Arial" panose="020B0604020202020204" pitchFamily="34" charset="0"/>
              </a:defRPr>
            </a:lvl1pPr>
            <a:lvl2pPr marL="742950" indent="-285750">
              <a:tabLst>
                <a:tab pos="1000125" algn="l"/>
              </a:tabLst>
              <a:defRPr>
                <a:solidFill>
                  <a:schemeClr val="tx1"/>
                </a:solidFill>
                <a:latin typeface="Arial" panose="020B0604020202020204" pitchFamily="34" charset="0"/>
                <a:cs typeface="Arial" panose="020B0604020202020204" pitchFamily="34" charset="0"/>
              </a:defRPr>
            </a:lvl2pPr>
            <a:lvl3pPr marL="1143000" indent="-228600">
              <a:tabLst>
                <a:tab pos="1000125" algn="l"/>
              </a:tabLst>
              <a:defRPr>
                <a:solidFill>
                  <a:schemeClr val="tx1"/>
                </a:solidFill>
                <a:latin typeface="Arial" panose="020B0604020202020204" pitchFamily="34" charset="0"/>
                <a:cs typeface="Arial" panose="020B0604020202020204" pitchFamily="34" charset="0"/>
              </a:defRPr>
            </a:lvl3pPr>
            <a:lvl4pPr marL="1600200" indent="-228600">
              <a:tabLst>
                <a:tab pos="1000125" algn="l"/>
              </a:tabLst>
              <a:defRPr>
                <a:solidFill>
                  <a:schemeClr val="tx1"/>
                </a:solidFill>
                <a:latin typeface="Arial" panose="020B0604020202020204" pitchFamily="34" charset="0"/>
                <a:cs typeface="Arial" panose="020B0604020202020204" pitchFamily="34" charset="0"/>
              </a:defRPr>
            </a:lvl4pPr>
            <a:lvl5pPr marL="2057400" indent="-228600">
              <a:tabLst>
                <a:tab pos="1000125"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200">
                <a:cs typeface=" Mitra" pitchFamily="2" charset="0"/>
              </a:rPr>
              <a:t>١- عوامل فردی : مانند سطح بلوغ نوع نگرش سطح نیازهای </a:t>
            </a:r>
            <a:endParaRPr lang="en-US" altLang="en-US" sz="2200">
              <a:cs typeface=" Mitra" pitchFamily="2" charset="0"/>
            </a:endParaRPr>
          </a:p>
          <a:p>
            <a:pPr algn="r" rtl="1" eaLnBrk="1" hangingPunct="1"/>
            <a:r>
              <a:rPr lang="fa-IR" altLang="en-US" sz="2200">
                <a:cs typeface=" Mitra" pitchFamily="2" charset="0"/>
              </a:rPr>
              <a:t>غالب حالت های بودن من رفتاری و.... </a:t>
            </a:r>
            <a:endParaRPr lang="en-US" altLang="en-US" sz="2200">
              <a:cs typeface=" Mitra" pitchFamily="2" charset="0"/>
            </a:endParaRPr>
          </a:p>
          <a:p>
            <a:pPr algn="r" rtl="1" eaLnBrk="1" hangingPunct="1"/>
            <a:r>
              <a:rPr lang="fa-IR" altLang="en-US" sz="2200">
                <a:cs typeface=" Mitra" pitchFamily="2" charset="0"/>
              </a:rPr>
              <a:t>۲- عوامل گروهی : مانند ترکیب گروه روابط افراد سطح تفاوت افراد در گروه و....</a:t>
            </a:r>
            <a:endParaRPr lang="en-US" altLang="en-US" sz="2200">
              <a:cs typeface=" Mitra" pitchFamily="2" charset="0"/>
            </a:endParaRPr>
          </a:p>
          <a:p>
            <a:pPr algn="r" rtl="1" eaLnBrk="1" hangingPunct="1"/>
            <a:r>
              <a:rPr lang="fa-IR" altLang="en-US" sz="2200">
                <a:cs typeface=" Mitra" pitchFamily="2" charset="0"/>
              </a:rPr>
              <a:t>	 ۳- عوامل سازمانی(محیطی) : مانند نظام پرداخت ها شرح شغل ساختارسازمان شرایط احراز شغل و....</a:t>
            </a:r>
          </a:p>
        </p:txBody>
      </p:sp>
      <p:grpSp>
        <p:nvGrpSpPr>
          <p:cNvPr id="10245" name="Group 17"/>
          <p:cNvGrpSpPr>
            <a:grpSpLocks/>
          </p:cNvGrpSpPr>
          <p:nvPr/>
        </p:nvGrpSpPr>
        <p:grpSpPr bwMode="auto">
          <a:xfrm>
            <a:off x="7812088" y="6308725"/>
            <a:ext cx="1331912" cy="549275"/>
            <a:chOff x="4921" y="3974"/>
            <a:chExt cx="839" cy="346"/>
          </a:xfrm>
        </p:grpSpPr>
        <p:sp>
          <p:nvSpPr>
            <p:cNvPr id="10246" name="AutoShape 18">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247" name="AutoShape 19">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p:cTn id="7" dur="500" decel="50000" fill="hold">
                                          <p:stCondLst>
                                            <p:cond delay="0"/>
                                          </p:stCondLst>
                                        </p:cTn>
                                        <p:tgtEl>
                                          <p:spTgt spid="717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17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172"/>
                                        </p:tgtEl>
                                        <p:attrNameLst>
                                          <p:attrName>ppt_w</p:attrName>
                                        </p:attrNameLst>
                                      </p:cBhvr>
                                      <p:tavLst>
                                        <p:tav tm="0">
                                          <p:val>
                                            <p:strVal val="#ppt_w*.05"/>
                                          </p:val>
                                        </p:tav>
                                        <p:tav tm="100000">
                                          <p:val>
                                            <p:strVal val="#ppt_w"/>
                                          </p:val>
                                        </p:tav>
                                      </p:tavLst>
                                    </p:anim>
                                    <p:anim calcmode="lin" valueType="num">
                                      <p:cBhvr>
                                        <p:cTn id="10" dur="1000" fill="hold"/>
                                        <p:tgtEl>
                                          <p:spTgt spid="717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17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17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17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172"/>
                                        </p:tgtEl>
                                      </p:cBhvr>
                                    </p:animEffect>
                                  </p:childTnLst>
                                </p:cTn>
                              </p:par>
                            </p:childTnLst>
                          </p:cTn>
                        </p:par>
                        <p:par>
                          <p:cTn id="15" fill="hold" nodeType="afterGroup">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7173"/>
                                        </p:tgtEl>
                                        <p:attrNameLst>
                                          <p:attrName>style.visibility</p:attrName>
                                        </p:attrNameLst>
                                      </p:cBhvr>
                                      <p:to>
                                        <p:strVal val="visible"/>
                                      </p:to>
                                    </p:set>
                                    <p:anim calcmode="lin" valueType="num">
                                      <p:cBhvr>
                                        <p:cTn id="18" dur="500" decel="50000" fill="hold">
                                          <p:stCondLst>
                                            <p:cond delay="0"/>
                                          </p:stCondLst>
                                        </p:cTn>
                                        <p:tgtEl>
                                          <p:spTgt spid="7173"/>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7173"/>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7173"/>
                                        </p:tgtEl>
                                        <p:attrNameLst>
                                          <p:attrName>ppt_w</p:attrName>
                                        </p:attrNameLst>
                                      </p:cBhvr>
                                      <p:tavLst>
                                        <p:tav tm="0">
                                          <p:val>
                                            <p:strVal val="#ppt_w*.05"/>
                                          </p:val>
                                        </p:tav>
                                        <p:tav tm="100000">
                                          <p:val>
                                            <p:strVal val="#ppt_w"/>
                                          </p:val>
                                        </p:tav>
                                      </p:tavLst>
                                    </p:anim>
                                    <p:anim calcmode="lin" valueType="num">
                                      <p:cBhvr>
                                        <p:cTn id="21" dur="1000" fill="hold"/>
                                        <p:tgtEl>
                                          <p:spTgt spid="7173"/>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7173"/>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7173"/>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7173"/>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7173"/>
                                        </p:tgtEl>
                                      </p:cBhvr>
                                    </p:animEffect>
                                  </p:childTnLst>
                                </p:cTn>
                              </p:par>
                            </p:childTnLst>
                          </p:cTn>
                        </p:par>
                        <p:par>
                          <p:cTn id="26" fill="hold" nodeType="afterGroup">
                            <p:stCondLst>
                              <p:cond delay="2000"/>
                            </p:stCondLst>
                            <p:childTnLst>
                              <p:par>
                                <p:cTn id="27" presetID="50" presetClass="entr" presetSubtype="0" decel="100000" fill="hold" grpId="0" nodeType="afterEffect">
                                  <p:stCondLst>
                                    <p:cond delay="0"/>
                                  </p:stCondLst>
                                  <p:childTnLst>
                                    <p:set>
                                      <p:cBhvr>
                                        <p:cTn id="28" dur="1" fill="hold">
                                          <p:stCondLst>
                                            <p:cond delay="0"/>
                                          </p:stCondLst>
                                        </p:cTn>
                                        <p:tgtEl>
                                          <p:spTgt spid="7174"/>
                                        </p:tgtEl>
                                        <p:attrNameLst>
                                          <p:attrName>style.visibility</p:attrName>
                                        </p:attrNameLst>
                                      </p:cBhvr>
                                      <p:to>
                                        <p:strVal val="visible"/>
                                      </p:to>
                                    </p:set>
                                    <p:anim calcmode="lin" valueType="num">
                                      <p:cBhvr>
                                        <p:cTn id="29" dur="1000" fill="hold"/>
                                        <p:tgtEl>
                                          <p:spTgt spid="7174"/>
                                        </p:tgtEl>
                                        <p:attrNameLst>
                                          <p:attrName>ppt_w</p:attrName>
                                        </p:attrNameLst>
                                      </p:cBhvr>
                                      <p:tavLst>
                                        <p:tav tm="0">
                                          <p:val>
                                            <p:strVal val="#ppt_w+.3"/>
                                          </p:val>
                                        </p:tav>
                                        <p:tav tm="100000">
                                          <p:val>
                                            <p:strVal val="#ppt_w"/>
                                          </p:val>
                                        </p:tav>
                                      </p:tavLst>
                                    </p:anim>
                                    <p:anim calcmode="lin" valueType="num">
                                      <p:cBhvr>
                                        <p:cTn id="30" dur="1000" fill="hold"/>
                                        <p:tgtEl>
                                          <p:spTgt spid="7174"/>
                                        </p:tgtEl>
                                        <p:attrNameLst>
                                          <p:attrName>ppt_h</p:attrName>
                                        </p:attrNameLst>
                                      </p:cBhvr>
                                      <p:tavLst>
                                        <p:tav tm="0">
                                          <p:val>
                                            <p:strVal val="#ppt_h"/>
                                          </p:val>
                                        </p:tav>
                                        <p:tav tm="100000">
                                          <p:val>
                                            <p:strVal val="#ppt_h"/>
                                          </p:val>
                                        </p:tav>
                                      </p:tavLst>
                                    </p:anim>
                                    <p:animEffect transition="in" filter="fade">
                                      <p:cBhvr>
                                        <p:cTn id="31" dur="1000"/>
                                        <p:tgtEl>
                                          <p:spTgt spid="7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3" grpId="0"/>
      <p:bldP spid="717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1447800" y="546100"/>
            <a:ext cx="71453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tabLst>
                <a:tab pos="1000125" algn="l"/>
              </a:tabLst>
              <a:defRPr>
                <a:solidFill>
                  <a:schemeClr val="tx1"/>
                </a:solidFill>
                <a:latin typeface="Arial" panose="020B0604020202020204" pitchFamily="34" charset="0"/>
                <a:cs typeface="Arial" panose="020B0604020202020204" pitchFamily="34" charset="0"/>
              </a:defRPr>
            </a:lvl1pPr>
            <a:lvl2pPr marL="742950" indent="-285750">
              <a:tabLst>
                <a:tab pos="1000125" algn="l"/>
              </a:tabLst>
              <a:defRPr>
                <a:solidFill>
                  <a:schemeClr val="tx1"/>
                </a:solidFill>
                <a:latin typeface="Arial" panose="020B0604020202020204" pitchFamily="34" charset="0"/>
                <a:cs typeface="Arial" panose="020B0604020202020204" pitchFamily="34" charset="0"/>
              </a:defRPr>
            </a:lvl2pPr>
            <a:lvl3pPr marL="1143000" indent="-228600">
              <a:tabLst>
                <a:tab pos="1000125" algn="l"/>
              </a:tabLst>
              <a:defRPr>
                <a:solidFill>
                  <a:schemeClr val="tx1"/>
                </a:solidFill>
                <a:latin typeface="Arial" panose="020B0604020202020204" pitchFamily="34" charset="0"/>
                <a:cs typeface="Arial" panose="020B0604020202020204" pitchFamily="34" charset="0"/>
              </a:defRPr>
            </a:lvl3pPr>
            <a:lvl4pPr marL="1600200" indent="-228600">
              <a:tabLst>
                <a:tab pos="1000125" algn="l"/>
              </a:tabLst>
              <a:defRPr>
                <a:solidFill>
                  <a:schemeClr val="tx1"/>
                </a:solidFill>
                <a:latin typeface="Arial" panose="020B0604020202020204" pitchFamily="34" charset="0"/>
                <a:cs typeface="Arial" panose="020B0604020202020204" pitchFamily="34" charset="0"/>
              </a:defRPr>
            </a:lvl4pPr>
            <a:lvl5pPr marL="2057400" indent="-228600">
              <a:tabLst>
                <a:tab pos="1000125"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000125" algn="l"/>
              </a:tabLst>
              <a:defRPr>
                <a:solidFill>
                  <a:schemeClr val="tx1"/>
                </a:solidFill>
                <a:latin typeface="Arial" panose="020B0604020202020204" pitchFamily="34" charset="0"/>
                <a:cs typeface="Arial" panose="020B0604020202020204" pitchFamily="34" charset="0"/>
              </a:defRPr>
            </a:lvl9pPr>
          </a:lstStyle>
          <a:p>
            <a:pPr algn="r" rtl="1" eaLnBrk="1" hangingPunct="1"/>
            <a:r>
              <a:rPr lang="fa-IR" altLang="en-US" sz="2400">
                <a:solidFill>
                  <a:srgbClr val="FF0000"/>
                </a:solidFill>
                <a:cs typeface="Nasim" panose="00000700000000000000" pitchFamily="2" charset="-78"/>
              </a:rPr>
              <a:t>بهبود کیفیت </a:t>
            </a:r>
            <a:r>
              <a:rPr lang="fa-IR" altLang="en-US" sz="2800">
                <a:solidFill>
                  <a:srgbClr val="FF0000"/>
                </a:solidFill>
                <a:cs typeface="Nasim" panose="00000700000000000000" pitchFamily="2" charset="-78"/>
              </a:rPr>
              <a:t>زندگی</a:t>
            </a:r>
            <a:r>
              <a:rPr lang="fa-IR" altLang="en-US" sz="2400">
                <a:solidFill>
                  <a:srgbClr val="FF0000"/>
                </a:solidFill>
                <a:cs typeface="Nasim" panose="00000700000000000000" pitchFamily="2" charset="-78"/>
              </a:rPr>
              <a:t> کاری </a:t>
            </a:r>
            <a:r>
              <a:rPr lang="en-US" altLang="en-US" sz="2400">
                <a:solidFill>
                  <a:srgbClr val="FF0000"/>
                </a:solidFill>
                <a:cs typeface="Nasim" panose="00000700000000000000" pitchFamily="2" charset="-78"/>
              </a:rPr>
              <a:t>Qua  litiy  of  work life  </a:t>
            </a:r>
          </a:p>
        </p:txBody>
      </p:sp>
      <p:sp>
        <p:nvSpPr>
          <p:cNvPr id="8197" name="Rectangle 5"/>
          <p:cNvSpPr>
            <a:spLocks noChangeArrowheads="1"/>
          </p:cNvSpPr>
          <p:nvPr/>
        </p:nvSpPr>
        <p:spPr bwMode="auto">
          <a:xfrm>
            <a:off x="1116013" y="1341438"/>
            <a:ext cx="7127875" cy="344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tabLst>
                <a:tab pos="1447800" algn="l"/>
              </a:tabLst>
              <a:defRPr>
                <a:solidFill>
                  <a:schemeClr val="tx1"/>
                </a:solidFill>
                <a:latin typeface="Arial" panose="020B0604020202020204" pitchFamily="34" charset="0"/>
                <a:cs typeface="Arial" panose="020B0604020202020204" pitchFamily="34" charset="0"/>
              </a:defRPr>
            </a:lvl1pPr>
            <a:lvl2pPr marL="742950" indent="-285750">
              <a:tabLst>
                <a:tab pos="1447800" algn="l"/>
              </a:tabLst>
              <a:defRPr>
                <a:solidFill>
                  <a:schemeClr val="tx1"/>
                </a:solidFill>
                <a:latin typeface="Arial" panose="020B0604020202020204" pitchFamily="34" charset="0"/>
                <a:cs typeface="Arial" panose="020B0604020202020204" pitchFamily="34" charset="0"/>
              </a:defRPr>
            </a:lvl2pPr>
            <a:lvl3pPr marL="1143000" indent="-228600">
              <a:tabLst>
                <a:tab pos="1447800" algn="l"/>
              </a:tabLst>
              <a:defRPr>
                <a:solidFill>
                  <a:schemeClr val="tx1"/>
                </a:solidFill>
                <a:latin typeface="Arial" panose="020B0604020202020204" pitchFamily="34" charset="0"/>
                <a:cs typeface="Arial" panose="020B0604020202020204" pitchFamily="34" charset="0"/>
              </a:defRPr>
            </a:lvl3pPr>
            <a:lvl4pPr marL="1600200" indent="-228600">
              <a:tabLst>
                <a:tab pos="1447800" algn="l"/>
              </a:tabLst>
              <a:defRPr>
                <a:solidFill>
                  <a:schemeClr val="tx1"/>
                </a:solidFill>
                <a:latin typeface="Arial" panose="020B0604020202020204" pitchFamily="34" charset="0"/>
                <a:cs typeface="Arial" panose="020B0604020202020204" pitchFamily="34" charset="0"/>
              </a:defRPr>
            </a:lvl4pPr>
            <a:lvl5pPr marL="2057400" indent="-228600">
              <a:tabLst>
                <a:tab pos="14478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4478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4478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4478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447800" algn="l"/>
              </a:tabLst>
              <a:defRPr>
                <a:solidFill>
                  <a:schemeClr val="tx1"/>
                </a:solidFill>
                <a:latin typeface="Arial" panose="020B0604020202020204" pitchFamily="34" charset="0"/>
                <a:cs typeface="Arial" panose="020B0604020202020204" pitchFamily="34" charset="0"/>
              </a:defRPr>
            </a:lvl9pPr>
          </a:lstStyle>
          <a:p>
            <a:pPr algn="r" rtl="1" eaLnBrk="1" hangingPunct="1"/>
            <a:r>
              <a:rPr lang="en-US" altLang="en-US" sz="2200">
                <a:cs typeface=" Mitra" pitchFamily="2" charset="0"/>
              </a:rPr>
              <a:t>   ◄</a:t>
            </a:r>
            <a:r>
              <a:rPr lang="fa-IR" altLang="en-US" sz="2200">
                <a:cs typeface=" Mitra" pitchFamily="2" charset="0"/>
              </a:rPr>
              <a:t>بهبود کیفیت زندگی کاری یک منطق دارد وآن هم این است که</a:t>
            </a:r>
            <a:r>
              <a:rPr lang="fa-IR" altLang="en-US" sz="2200"/>
              <a:t>⅔</a:t>
            </a:r>
            <a:r>
              <a:rPr lang="fa-IR" altLang="en-US" sz="2200">
                <a:cs typeface=" Mitra" pitchFamily="2" charset="0"/>
              </a:rPr>
              <a:t> عمر مفید انسانها در کار ﺴﭙری میشود .کیفیت زندگی کاری یعنی نوع نگرش افراد نسبت به شغل خود .</a:t>
            </a:r>
            <a:endParaRPr lang="en-US" altLang="en-US" sz="2200">
              <a:cs typeface=" Mitra" pitchFamily="2" charset="0"/>
            </a:endParaRPr>
          </a:p>
          <a:p>
            <a:pPr algn="r" rtl="1" eaLnBrk="1" hangingPunct="1"/>
            <a:r>
              <a:rPr lang="fa-IR" altLang="en-US" sz="2200">
                <a:cs typeface=" Mitra" pitchFamily="2" charset="0"/>
              </a:rPr>
              <a:t>شاخصهای بهبود کیفیت زندگی کاری عبارتند از: </a:t>
            </a:r>
            <a:endParaRPr lang="en-US" altLang="en-US" sz="2200">
              <a:cs typeface=" Mitra" pitchFamily="2" charset="0"/>
            </a:endParaRPr>
          </a:p>
          <a:p>
            <a:pPr algn="r" rtl="1" eaLnBrk="1" hangingPunct="1"/>
            <a:r>
              <a:rPr lang="fa-IR" altLang="en-US" sz="2200">
                <a:cs typeface=" Mitra" pitchFamily="2" charset="0"/>
              </a:rPr>
              <a:t>  ١- خشنودی یا رضایت ازکار</a:t>
            </a:r>
            <a:endParaRPr lang="en-US" altLang="en-US" sz="2200">
              <a:cs typeface=" Mitra" pitchFamily="2" charset="0"/>
            </a:endParaRPr>
          </a:p>
          <a:p>
            <a:pPr algn="r" rtl="1" eaLnBrk="1" hangingPunct="1"/>
            <a:r>
              <a:rPr lang="fa-IR" altLang="en-US" sz="2200">
                <a:cs typeface=" Mitra" pitchFamily="2" charset="0"/>
              </a:rPr>
              <a:t> ۲- مشارکت در کار( مانند حقّ اظهار نظر)          </a:t>
            </a:r>
            <a:endParaRPr lang="en-US" altLang="en-US" sz="2200">
              <a:cs typeface=" Mitra" pitchFamily="2" charset="0"/>
            </a:endParaRPr>
          </a:p>
          <a:p>
            <a:pPr algn="r" rtl="1" eaLnBrk="1" hangingPunct="1"/>
            <a:r>
              <a:rPr lang="fa-IR" altLang="en-US" sz="2200">
                <a:cs typeface=" Mitra" pitchFamily="2" charset="0"/>
              </a:rPr>
              <a:t>۳-کاهش حوادث وسوانح در کار</a:t>
            </a:r>
            <a:endParaRPr lang="en-US" altLang="en-US" sz="2200">
              <a:cs typeface=" Mitra" pitchFamily="2" charset="0"/>
            </a:endParaRPr>
          </a:p>
          <a:p>
            <a:pPr algn="r" rtl="1" eaLnBrk="1" hangingPunct="1"/>
            <a:r>
              <a:rPr lang="fa-IR" altLang="en-US" sz="2200">
                <a:cs typeface=" Mitra" pitchFamily="2" charset="0"/>
              </a:rPr>
              <a:t>	۴- حقّ انتخاب (مانند شغلوسرنوشت وتٲثیرگذاری و...)</a:t>
            </a:r>
            <a:endParaRPr lang="en-US" altLang="en-US" sz="2200">
              <a:cs typeface=" Mitra" pitchFamily="2" charset="0"/>
            </a:endParaRPr>
          </a:p>
          <a:p>
            <a:pPr algn="r" rtl="1" eaLnBrk="1" hangingPunct="1"/>
            <a:r>
              <a:rPr lang="fa-IR" altLang="en-US" sz="2200">
                <a:cs typeface=" Mitra" pitchFamily="2" charset="0"/>
              </a:rPr>
              <a:t>افزایش انگیزه </a:t>
            </a:r>
            <a:r>
              <a:rPr lang="en-US" altLang="en-US" sz="2200">
                <a:cs typeface=" Mitra" pitchFamily="2" charset="0"/>
              </a:rPr>
              <a:t>Motivation   </a:t>
            </a:r>
          </a:p>
          <a:p>
            <a:pPr algn="r" rtl="1" eaLnBrk="1" hangingPunct="1"/>
            <a:r>
              <a:rPr lang="fa-IR" altLang="en-US" sz="2200">
                <a:cs typeface=" Mitra" pitchFamily="2" charset="0"/>
              </a:rPr>
              <a:t>تحقق اهداف سازمان  </a:t>
            </a:r>
            <a:r>
              <a:rPr lang="en-US" altLang="en-US" sz="2200">
                <a:cs typeface=" Mitra" pitchFamily="2" charset="0"/>
              </a:rPr>
              <a:t>The goles of organization  </a:t>
            </a:r>
          </a:p>
        </p:txBody>
      </p:sp>
      <p:grpSp>
        <p:nvGrpSpPr>
          <p:cNvPr id="11268" name="Group 9"/>
          <p:cNvGrpSpPr>
            <a:grpSpLocks/>
          </p:cNvGrpSpPr>
          <p:nvPr/>
        </p:nvGrpSpPr>
        <p:grpSpPr bwMode="auto">
          <a:xfrm>
            <a:off x="7812088" y="6308725"/>
            <a:ext cx="1331912" cy="549275"/>
            <a:chOff x="4921" y="3974"/>
            <a:chExt cx="839" cy="346"/>
          </a:xfrm>
        </p:grpSpPr>
        <p:sp>
          <p:nvSpPr>
            <p:cNvPr id="11269" name="AutoShape 10">
              <a:hlinkClick r:id="" action="ppaction://hlinkshowjump?jump=nextslide" highlightClick="1"/>
            </p:cNvPr>
            <p:cNvSpPr>
              <a:spLocks noChangeArrowheads="1"/>
            </p:cNvSpPr>
            <p:nvPr/>
          </p:nvSpPr>
          <p:spPr bwMode="auto">
            <a:xfrm>
              <a:off x="5375" y="3974"/>
              <a:ext cx="385" cy="346"/>
            </a:xfrm>
            <a:prstGeom prst="actionButtonForwardNext">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1270" name="AutoShape 11">
              <a:hlinkClick r:id="" action="ppaction://hlinkshowjump?jump=previousslide" highlightClick="1"/>
            </p:cNvPr>
            <p:cNvSpPr>
              <a:spLocks noChangeArrowheads="1"/>
            </p:cNvSpPr>
            <p:nvPr/>
          </p:nvSpPr>
          <p:spPr bwMode="auto">
            <a:xfrm>
              <a:off x="4921" y="3974"/>
              <a:ext cx="363" cy="346"/>
            </a:xfrm>
            <a:prstGeom prst="actionButtonBackPrevious">
              <a:avLst/>
            </a:prstGeom>
            <a:gradFill rotWithShape="1">
              <a:gsLst>
                <a:gs pos="0">
                  <a:srgbClr val="009900"/>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Tree>
  </p:cSld>
  <p:clrMapOvr>
    <a:masterClrMapping/>
  </p:clrMapOvr>
  <p:transition spd="slow" advClick="0">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500" decel="50000" fill="hold">
                                          <p:stCondLst>
                                            <p:cond delay="0"/>
                                          </p:stCondLst>
                                        </p:cTn>
                                        <p:tgtEl>
                                          <p:spTgt spid="819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19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196"/>
                                        </p:tgtEl>
                                        <p:attrNameLst>
                                          <p:attrName>ppt_w</p:attrName>
                                        </p:attrNameLst>
                                      </p:cBhvr>
                                      <p:tavLst>
                                        <p:tav tm="0">
                                          <p:val>
                                            <p:strVal val="#ppt_w*.05"/>
                                          </p:val>
                                        </p:tav>
                                        <p:tav tm="100000">
                                          <p:val>
                                            <p:strVal val="#ppt_w"/>
                                          </p:val>
                                        </p:tav>
                                      </p:tavLst>
                                    </p:anim>
                                    <p:anim calcmode="lin" valueType="num">
                                      <p:cBhvr>
                                        <p:cTn id="10" dur="1000" fill="hold"/>
                                        <p:tgtEl>
                                          <p:spTgt spid="819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19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19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19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196"/>
                                        </p:tgtEl>
                                      </p:cBhvr>
                                    </p:animEffect>
                                  </p:childTnLst>
                                </p:cTn>
                              </p:par>
                            </p:childTnLst>
                          </p:cTn>
                        </p:par>
                        <p:par>
                          <p:cTn id="15" fill="hold" nodeType="afterGroup">
                            <p:stCondLst>
                              <p:cond delay="1000"/>
                            </p:stCondLst>
                            <p:childTnLst>
                              <p:par>
                                <p:cTn id="16" presetID="50" presetClass="entr" presetSubtype="0" decel="100000" fill="hold" grpId="0" nodeType="afterEffect">
                                  <p:stCondLst>
                                    <p:cond delay="0"/>
                                  </p:stCondLst>
                                  <p:childTnLst>
                                    <p:set>
                                      <p:cBhvr>
                                        <p:cTn id="17" dur="1" fill="hold">
                                          <p:stCondLst>
                                            <p:cond delay="0"/>
                                          </p:stCondLst>
                                        </p:cTn>
                                        <p:tgtEl>
                                          <p:spTgt spid="8197"/>
                                        </p:tgtEl>
                                        <p:attrNameLst>
                                          <p:attrName>style.visibility</p:attrName>
                                        </p:attrNameLst>
                                      </p:cBhvr>
                                      <p:to>
                                        <p:strVal val="visible"/>
                                      </p:to>
                                    </p:set>
                                    <p:anim calcmode="lin" valueType="num">
                                      <p:cBhvr>
                                        <p:cTn id="18" dur="1000" fill="hold"/>
                                        <p:tgtEl>
                                          <p:spTgt spid="8197"/>
                                        </p:tgtEl>
                                        <p:attrNameLst>
                                          <p:attrName>ppt_w</p:attrName>
                                        </p:attrNameLst>
                                      </p:cBhvr>
                                      <p:tavLst>
                                        <p:tav tm="0">
                                          <p:val>
                                            <p:strVal val="#ppt_w+.3"/>
                                          </p:val>
                                        </p:tav>
                                        <p:tav tm="100000">
                                          <p:val>
                                            <p:strVal val="#ppt_w"/>
                                          </p:val>
                                        </p:tav>
                                      </p:tavLst>
                                    </p:anim>
                                    <p:anim calcmode="lin" valueType="num">
                                      <p:cBhvr>
                                        <p:cTn id="19" dur="1000" fill="hold"/>
                                        <p:tgtEl>
                                          <p:spTgt spid="8197"/>
                                        </p:tgtEl>
                                        <p:attrNameLst>
                                          <p:attrName>ppt_h</p:attrName>
                                        </p:attrNameLst>
                                      </p:cBhvr>
                                      <p:tavLst>
                                        <p:tav tm="0">
                                          <p:val>
                                            <p:strVal val="#ppt_h"/>
                                          </p:val>
                                        </p:tav>
                                        <p:tav tm="100000">
                                          <p:val>
                                            <p:strVal val="#ppt_h"/>
                                          </p:val>
                                        </p:tav>
                                      </p:tavLst>
                                    </p:anim>
                                    <p:animEffect transition="in" filter="fade">
                                      <p:cBhvr>
                                        <p:cTn id="20" dur="10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p:bldLst>
  </p:timing>
</p:sld>
</file>

<file path=ppt/theme/theme1.xml><?xml version="1.0" encoding="utf-8"?>
<a:theme xmlns:a="http://schemas.openxmlformats.org/drawingml/2006/main" name="ASHTRAX">
  <a:themeElements>
    <a:clrScheme name="ASHTRAX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SHTRAX">
      <a:majorFont>
        <a:latin typeface="Impact"/>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ASHTRAX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SHTRAX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SHTRAX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SHTRAX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SHTRAX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SHTRAX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SHTRAX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SHTRAX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SHTRAX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SHTRAX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SHTRAX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SHTRAX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ASHTRAX</Template>
  <TotalTime>291</TotalTime>
  <Words>5392</Words>
  <Application>Microsoft Office PowerPoint</Application>
  <PresentationFormat>On-screen Show (4:3)</PresentationFormat>
  <Paragraphs>301</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Arial Black</vt:lpstr>
      <vt:lpstr>Impact</vt:lpstr>
      <vt:lpstr>Tahoma</vt:lpstr>
      <vt:lpstr>ASHTRAX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yas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monireh</dc:creator>
  <cp:lastModifiedBy>Masoud Sadeghi</cp:lastModifiedBy>
  <cp:revision>28</cp:revision>
  <dcterms:created xsi:type="dcterms:W3CDTF">2007-07-09T08:28:31Z</dcterms:created>
  <dcterms:modified xsi:type="dcterms:W3CDTF">2024-02-17T07:25:13Z</dcterms:modified>
</cp:coreProperties>
</file>